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drawings/drawing1.xml" ContentType="application/vnd.openxmlformats-officedocument.drawingml.chartshapes+xml"/>
  <Override PartName="/ppt/charts/chart1.xml" ContentType="application/vnd.openxmlformats-officedocument.drawingml.chart+xml"/>
  <Override PartName="/ppt/charts/_rels/chart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media/image28.png" ContentType="image/png"/>
  <Override PartName="/ppt/media/image1.jpeg" ContentType="image/jpeg"/>
  <Override PartName="/ppt/media/image3.png" ContentType="image/png"/>
  <Override PartName="/ppt/media/image38.png" ContentType="image/png"/>
  <Override PartName="/ppt/media/image2.jpeg" ContentType="image/jpeg"/>
  <Override PartName="/ppt/media/image4.jpeg" ContentType="image/jpeg"/>
  <Override PartName="/ppt/media/image5.jpeg" ContentType="image/jpeg"/>
  <Override PartName="/ppt/media/image8.jpeg" ContentType="image/jpeg"/>
  <Override PartName="/ppt/media/image41.png" ContentType="image/png"/>
  <Override PartName="/ppt/media/image6.png" ContentType="image/png"/>
  <Override PartName="/ppt/media/image7.jpeg" ContentType="image/jpeg"/>
  <Override PartName="/ppt/media/image9.png" ContentType="image/png"/>
  <Override PartName="/ppt/media/image10.jpeg" ContentType="image/jpeg"/>
  <Override PartName="/ppt/media/image11.jpeg" ContentType="image/jpeg"/>
  <Override PartName="/ppt/media/image12.png" ContentType="image/png"/>
  <Override PartName="/ppt/media/image13.png" ContentType="image/png"/>
  <Override PartName="/ppt/media/image14.jpeg" ContentType="image/jpeg"/>
  <Override PartName="/ppt/media/image29.png" ContentType="image/png"/>
  <Override PartName="/ppt/media/image15.jpeg" ContentType="image/jpeg"/>
  <Override PartName="/ppt/media/image39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jpeg" ContentType="image/jpeg"/>
  <Override PartName="/ppt/media/image23.jpeg" ContentType="image/jpeg"/>
  <Override PartName="/ppt/media/image24.png" ContentType="image/png"/>
  <Override PartName="/ppt/media/image25.png" ContentType="image/png"/>
  <Override PartName="/ppt/media/image26.png" ContentType="image/png"/>
  <Override PartName="/ppt/media/image27.jpeg" ContentType="image/jpeg"/>
  <Override PartName="/ppt/media/image47.png" ContentType="image/png"/>
  <Override PartName="/ppt/media/image30.jpeg" ContentType="image/jpeg"/>
  <Override PartName="/ppt/media/image32.png" ContentType="image/png"/>
  <Override PartName="/ppt/media/image31.jpeg" ContentType="image/jpeg"/>
  <Override PartName="/ppt/media/image4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40.png" ContentType="image/png"/>
  <Override PartName="/ppt/media/image43.png" ContentType="image/png"/>
  <Override PartName="/ppt/media/image44.png" ContentType="image/png"/>
  <Override PartName="/ppt/media/image45.jpeg" ContentType="image/jpeg"/>
  <Override PartName="/ppt/media/image46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_rels/notesSlide10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8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</p:sldMasterIdLst>
  <p:notesMasterIdLst>
    <p:notesMasterId r:id="rId62"/>
  </p:notesMasterIdLst>
  <p:sldIdLst>
    <p:sldId id="256" r:id="rId63"/>
    <p:sldId id="257" r:id="rId64"/>
    <p:sldId id="258" r:id="rId65"/>
    <p:sldId id="259" r:id="rId66"/>
    <p:sldId id="260" r:id="rId67"/>
    <p:sldId id="261" r:id="rId68"/>
    <p:sldId id="262" r:id="rId69"/>
    <p:sldId id="263" r:id="rId70"/>
    <p:sldId id="264" r:id="rId71"/>
    <p:sldId id="265" r:id="rId72"/>
    <p:sldId id="266" r:id="rId73"/>
    <p:sldId id="267" r:id="rId74"/>
    <p:sldId id="268" r:id="rId75"/>
    <p:sldId id="269" r:id="rId76"/>
    <p:sldId id="270" r:id="rId77"/>
    <p:sldId id="271" r:id="rId78"/>
    <p:sldId id="272" r:id="rId79"/>
    <p:sldId id="273" r:id="rId80"/>
    <p:sldId id="274" r:id="rId81"/>
    <p:sldId id="275" r:id="rId82"/>
    <p:sldId id="276" r:id="rId83"/>
    <p:sldId id="277" r:id="rId84"/>
    <p:sldId id="278" r:id="rId85"/>
    <p:sldId id="279" r:id="rId86"/>
    <p:sldId id="280" r:id="rId87"/>
    <p:sldId id="281" r:id="rId88"/>
    <p:sldId id="282" r:id="rId89"/>
    <p:sldId id="283" r:id="rId90"/>
    <p:sldId id="284" r:id="rId91"/>
  </p:sldIdLst>
  <p:sldSz cx="12192000" cy="6858000"/>
  <p:notesSz cx="6797675" cy="9928225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notesMaster" Target="notesMasters/notesMaster1.xml"/><Relationship Id="rId63" Type="http://schemas.openxmlformats.org/officeDocument/2006/relationships/slide" Target="slides/slide1.xml"/><Relationship Id="rId64" Type="http://schemas.openxmlformats.org/officeDocument/2006/relationships/slide" Target="slides/slide2.xml"/><Relationship Id="rId65" Type="http://schemas.openxmlformats.org/officeDocument/2006/relationships/slide" Target="slides/slide3.xml"/><Relationship Id="rId66" Type="http://schemas.openxmlformats.org/officeDocument/2006/relationships/slide" Target="slides/slide4.xml"/><Relationship Id="rId67" Type="http://schemas.openxmlformats.org/officeDocument/2006/relationships/slide" Target="slides/slide5.xml"/><Relationship Id="rId68" Type="http://schemas.openxmlformats.org/officeDocument/2006/relationships/slide" Target="slides/slide6.xml"/><Relationship Id="rId69" Type="http://schemas.openxmlformats.org/officeDocument/2006/relationships/slide" Target="slides/slide7.xml"/><Relationship Id="rId70" Type="http://schemas.openxmlformats.org/officeDocument/2006/relationships/slide" Target="slides/slide8.xml"/><Relationship Id="rId71" Type="http://schemas.openxmlformats.org/officeDocument/2006/relationships/slide" Target="slides/slide9.xml"/><Relationship Id="rId72" Type="http://schemas.openxmlformats.org/officeDocument/2006/relationships/slide" Target="slides/slide10.xml"/><Relationship Id="rId73" Type="http://schemas.openxmlformats.org/officeDocument/2006/relationships/slide" Target="slides/slide11.xml"/><Relationship Id="rId74" Type="http://schemas.openxmlformats.org/officeDocument/2006/relationships/slide" Target="slides/slide12.xml"/><Relationship Id="rId75" Type="http://schemas.openxmlformats.org/officeDocument/2006/relationships/slide" Target="slides/slide13.xml"/><Relationship Id="rId76" Type="http://schemas.openxmlformats.org/officeDocument/2006/relationships/slide" Target="slides/slide14.xml"/><Relationship Id="rId77" Type="http://schemas.openxmlformats.org/officeDocument/2006/relationships/slide" Target="slides/slide15.xml"/><Relationship Id="rId78" Type="http://schemas.openxmlformats.org/officeDocument/2006/relationships/slide" Target="slides/slide16.xml"/><Relationship Id="rId79" Type="http://schemas.openxmlformats.org/officeDocument/2006/relationships/slide" Target="slides/slide17.xml"/><Relationship Id="rId80" Type="http://schemas.openxmlformats.org/officeDocument/2006/relationships/slide" Target="slides/slide18.xml"/><Relationship Id="rId81" Type="http://schemas.openxmlformats.org/officeDocument/2006/relationships/slide" Target="slides/slide19.xml"/><Relationship Id="rId82" Type="http://schemas.openxmlformats.org/officeDocument/2006/relationships/slide" Target="slides/slide20.xml"/><Relationship Id="rId83" Type="http://schemas.openxmlformats.org/officeDocument/2006/relationships/slide" Target="slides/slide21.xml"/><Relationship Id="rId84" Type="http://schemas.openxmlformats.org/officeDocument/2006/relationships/slide" Target="slides/slide22.xml"/><Relationship Id="rId85" Type="http://schemas.openxmlformats.org/officeDocument/2006/relationships/slide" Target="slides/slide23.xml"/><Relationship Id="rId86" Type="http://schemas.openxmlformats.org/officeDocument/2006/relationships/slide" Target="slides/slide24.xml"/><Relationship Id="rId87" Type="http://schemas.openxmlformats.org/officeDocument/2006/relationships/slide" Target="slides/slide25.xml"/><Relationship Id="rId88" Type="http://schemas.openxmlformats.org/officeDocument/2006/relationships/slide" Target="slides/slide26.xml"/><Relationship Id="rId89" Type="http://schemas.openxmlformats.org/officeDocument/2006/relationships/slide" Target="slides/slide27.xml"/><Relationship Id="rId90" Type="http://schemas.openxmlformats.org/officeDocument/2006/relationships/slide" Target="slides/slide28.xml"/><Relationship Id="rId91" Type="http://schemas.openxmlformats.org/officeDocument/2006/relationships/slide" Target="slides/slide29.xml"/><Relationship Id="rId92" Type="http://schemas.openxmlformats.org/officeDocument/2006/relationships/presProps" Target="presProps.xml"/>
</Relationships>
</file>

<file path=ppt/charts/_rels/chart1.xml.rels><?xml version="1.0" encoding="UTF-8"?>
<Relationships xmlns="http://schemas.openxmlformats.org/package/2006/relationships"><Relationship Id="rId1" Type="http://schemas.openxmlformats.org/officeDocument/2006/relationships/chartUserShapes" Target="../drawings/drawing1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9360">
          <a:solidFill>
            <a:srgbClr val="878787"/>
          </a:solidFill>
          <a:round/>
        </a:ln>
      </c:spPr>
    </c:floor>
    <c:sideWall>
      <c:spPr>
        <a:noFill/>
        <a:ln w="9360">
          <a:solidFill>
            <a:srgbClr val="878787"/>
          </a:solidFill>
          <a:round/>
        </a:ln>
      </c:spPr>
    </c:sideWall>
    <c:backWall>
      <c:spPr>
        <a:noFill/>
        <a:ln w="9360">
          <a:solidFill>
            <a:srgbClr val="878787"/>
          </a:solidFill>
          <a:round/>
        </a:ln>
      </c:spPr>
    </c:backWall>
    <c:plotArea>
      <c:layout>
        <c:manualLayout>
          <c:layoutTarget val="inner"/>
          <c:xMode val="edge"/>
          <c:yMode val="edge"/>
          <c:x val="0.0968957871396896"/>
          <c:y val="0.0573764664059723"/>
          <c:w val="0.878808995882167"/>
          <c:h val="0.69420547458229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по штатах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invertIfNegative val="0"/>
          <c:dPt>
            <c:idx val="4"/>
            <c:invertIfNegative val="0"/>
            <c:spPr>
              <a:solidFill>
                <a:srgbClr val="4472c4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4"/>
              <c:layout>
                <c:manualLayout>
                  <c:x val="0.00109332614779876"/>
                  <c:y val="-0.00239527372886407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203864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rot="-5400000" wrap="square"/>
              <a:lstStyle/>
              <a:p>
                <a:pPr>
                  <a:defRPr b="1" sz="1400" spc="-1" strike="noStrike">
                    <a:solidFill>
                      <a:srgbClr val="203864"/>
                    </a:solidFill>
                    <a:latin typeface="Arial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2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в тарифах 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2"/>
                <c:pt idx="0">
                  <c:v>628</c:v>
                </c:pt>
                <c:pt idx="1">
                  <c:v>617</c:v>
                </c:pt>
                <c:pt idx="2">
                  <c:v>582</c:v>
                </c:pt>
                <c:pt idx="3">
                  <c:v>597</c:v>
                </c:pt>
                <c:pt idx="4">
                  <c:v>584</c:v>
                </c:pt>
                <c:pt idx="5">
                  <c:v>542</c:v>
                </c:pt>
                <c:pt idx="6">
                  <c:v>541</c:v>
                </c:pt>
                <c:pt idx="7">
                  <c:v>549</c:v>
                </c:pt>
                <c:pt idx="8">
                  <c:v>558</c:v>
                </c:pt>
                <c:pt idx="9">
                  <c:v>555</c:v>
                </c:pt>
                <c:pt idx="10">
                  <c:v>538</c:v>
                </c:pt>
                <c:pt idx="11">
                  <c:v>545</c:v>
                </c:pt>
                <c:pt idx="12">
                  <c:v>548</c:v>
                </c:pt>
                <c:pt idx="13">
                  <c:v>549</c:v>
                </c:pt>
                <c:pt idx="14">
                  <c:v>551</c:v>
                </c:pt>
                <c:pt idx="15">
                  <c:v>551</c:v>
                </c:pt>
                <c:pt idx="16">
                  <c:v>551</c:v>
                </c:pt>
                <c:pt idx="17">
                  <c:v>557</c:v>
                </c:pt>
                <c:pt idx="18">
                  <c:v>559</c:v>
                </c:pt>
                <c:pt idx="19">
                  <c:v>559</c:v>
                </c:pt>
                <c:pt idx="20">
                  <c:v>559</c:v>
                </c:pt>
                <c:pt idx="21">
                  <c:v>425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bf9000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6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7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8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9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0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1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2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3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4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5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6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7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8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19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20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Pt>
            <c:idx val="21"/>
            <c:invertIfNegative val="0"/>
            <c:spPr>
              <a:solidFill>
                <a:srgbClr val="bf9000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layout>
                <c:manualLayout>
                  <c:x val="0.00446978181129637"/>
                  <c:y val="-0.00958109491545627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.00670467271694456"/>
                  <c:y val="-0.00239527372886407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0.00446978181129633"/>
                  <c:y val="-0.00239527372886409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layout>
                <c:manualLayout>
                  <c:x val="0.00335233635847224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0.00315937904524049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layout>
                <c:manualLayout>
                  <c:x val="0.00603864734299517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6"/>
              <c:layout>
                <c:manualLayout>
                  <c:x val="0.00211056410054256"/>
                  <c:y val="2.22361380657478E-017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7"/>
              <c:layout>
                <c:manualLayout>
                  <c:x val="0.0120772946859903"/>
                  <c:y val="0.00265462789432825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8"/>
              <c:layout>
                <c:manualLayout>
                  <c:x val="0.0144927536231884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9"/>
              <c:layout>
                <c:manualLayout>
                  <c:x val="0.0108695652173913"/>
                  <c:y val="-2.43338079251167E-017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0"/>
              <c:layout>
                <c:manualLayout>
                  <c:x val="0.0132850241545894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1"/>
              <c:layout>
                <c:manualLayout>
                  <c:x val="0.00966183574879218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2"/>
              <c:layout>
                <c:manualLayout>
                  <c:x val="0.00313773403883149"/>
                  <c:y val="0.00462275072577874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3"/>
              <c:layout>
                <c:manualLayout>
                  <c:x val="0.00449177876902905"/>
                  <c:y val="-0.00923193995657648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4"/>
              <c:layout>
                <c:manualLayout>
                  <c:x val="0.00558722726412046"/>
                  <c:y val="-0.0048515770777118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5"/>
              <c:layout>
                <c:manualLayout>
                  <c:x val="0.00558722726412046"/>
                  <c:y val="-0.00239522742340573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6"/>
              <c:layout>
                <c:manualLayout>
                  <c:x val="0.00446978181129637"/>
                  <c:y val="-0.00505671282609328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7"/>
              <c:layout>
                <c:manualLayout>
                  <c:x val="0.00335233635847228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8"/>
              <c:layout>
                <c:manualLayout>
                  <c:x val="0.00335233635847228"/>
                  <c:y val="-0.0175078900204779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9"/>
              <c:layout>
                <c:manualLayout>
                  <c:x val="0.00446978181129637"/>
                  <c:y val="-0.00485157707771176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0"/>
              <c:layout>
                <c:manualLayout>
                  <c:x val="0.00670467271694456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1"/>
              <c:layout>
                <c:manualLayout>
                  <c:x val="0.00483091787439614"/>
                  <c:y val="0"/>
                </c:manualLayout>
              </c:layout>
              <c:numFmt formatCode="General" sourceLinked="0"/>
              <c:txPr>
                <a:bodyPr rot="-5400000" wrap="square"/>
                <a:lstStyle/>
                <a:p>
                  <a:pPr>
                    <a:defRPr b="1" sz="1400" spc="-1" strike="noStrike">
                      <a:solidFill>
                        <a:srgbClr val="bf9000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rot="-5400000" wrap="square"/>
              <a:lstStyle/>
              <a:p>
                <a:pPr>
                  <a:defRPr b="1" sz="1400" spc="-1" strike="noStrike">
                    <a:solidFill>
                      <a:srgbClr val="bf9000"/>
                    </a:solidFill>
                    <a:latin typeface="Arial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2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в тарифах 2025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2"/>
                <c:pt idx="0">
                  <c:v>595</c:v>
                </c:pt>
                <c:pt idx="1">
                  <c:v>587</c:v>
                </c:pt>
                <c:pt idx="2">
                  <c:v>560</c:v>
                </c:pt>
                <c:pt idx="3">
                  <c:v>550</c:v>
                </c:pt>
                <c:pt idx="4">
                  <c:v>561</c:v>
                </c:pt>
                <c:pt idx="5">
                  <c:v>547</c:v>
                </c:pt>
                <c:pt idx="6">
                  <c:v>517</c:v>
                </c:pt>
                <c:pt idx="7">
                  <c:v>514</c:v>
                </c:pt>
                <c:pt idx="8">
                  <c:v>525</c:v>
                </c:pt>
                <c:pt idx="9">
                  <c:v>527</c:v>
                </c:pt>
                <c:pt idx="10">
                  <c:v>522</c:v>
                </c:pt>
                <c:pt idx="11">
                  <c:v>487</c:v>
                </c:pt>
                <c:pt idx="12">
                  <c:v>486</c:v>
                </c:pt>
                <c:pt idx="13">
                  <c:v>477</c:v>
                </c:pt>
                <c:pt idx="14">
                  <c:v>482</c:v>
                </c:pt>
                <c:pt idx="15">
                  <c:v>497</c:v>
                </c:pt>
                <c:pt idx="16">
                  <c:v>508</c:v>
                </c:pt>
                <c:pt idx="17">
                  <c:v>509</c:v>
                </c:pt>
                <c:pt idx="18">
                  <c:v>490</c:v>
                </c:pt>
                <c:pt idx="19">
                  <c:v>483</c:v>
                </c:pt>
                <c:pt idx="20">
                  <c:v>477</c:v>
                </c:pt>
              </c:numCache>
            </c:numRef>
          </c:val>
        </c:ser>
        <c:gapWidth val="150"/>
        <c:shape val="cylinder"/>
        <c:axId val="81747403"/>
        <c:axId val="12671531"/>
        <c:axId val="0"/>
      </c:bar3DChart>
      <c:catAx>
        <c:axId val="81747403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b="1" lang="uk-UA" sz="14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  <a:r>
                  <a:rPr b="1" lang="uk-UA" sz="14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період
</a:t>
                </a:r>
              </a:p>
            </c:rich>
          </c:tx>
          <c:layout>
            <c:manualLayout>
              <c:xMode val="edge"/>
              <c:yMode val="edge"/>
              <c:x val="0.499904973075705"/>
              <c:y val="0.886455741201564"/>
            </c:manualLayout>
          </c:layout>
          <c:overlay val="0"/>
          <c:spPr>
            <a:noFill/>
            <a:ln w="0"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4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12671531"/>
        <c:crosses val="autoZero"/>
        <c:auto val="1"/>
        <c:lblAlgn val="ctr"/>
        <c:lblOffset val="100"/>
        <c:noMultiLvlLbl val="0"/>
      </c:catAx>
      <c:valAx>
        <c:axId val="12671531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b="1" lang="uk-UA" sz="14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  <a:r>
                  <a:rPr b="1" lang="uk-UA" sz="14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кількість осіб</a:t>
                </a:r>
              </a:p>
            </c:rich>
          </c:tx>
          <c:layout>
            <c:manualLayout>
              <c:xMode val="edge"/>
              <c:yMode val="edge"/>
              <c:x val="0.0176433322774786"/>
              <c:y val="0.298115890508354"/>
            </c:manualLayout>
          </c:layout>
          <c:overlay val="0"/>
          <c:spPr>
            <a:noFill/>
            <a:ln w="0"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4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81747403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99582814498424"/>
          <c:y val="0.930561391808692"/>
          <c:w val="0.432868612162657"/>
          <c:h val="0.0694386081913081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600" spc="-1" strike="noStrike">
              <a:solidFill>
                <a:srgbClr val="000000"/>
              </a:solidFill>
              <a:latin typeface="Arial"/>
              <a:ea typeface="DejaVu Sans"/>
            </a:defRPr>
          </a:pPr>
        </a:p>
      </c:txPr>
    </c:legend>
    <c:plotVisOnly val="1"/>
    <c:dispBlanksAs val="gap"/>
  </c:chart>
  <c:spPr>
    <a:solidFill>
      <a:srgbClr val="ffffff"/>
    </a:solidFill>
    <a:ln w="12600">
      <a:solidFill>
        <a:srgbClr val="bf9000"/>
      </a:solidFill>
      <a:round/>
    </a:ln>
  </c:spPr>
  <c:userShapes r:id="rId1"/>
</c:chartSpace>
</file>

<file path=ppt/drawings/drawing1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0.0832119100411783</cdr:x>
      <cdr:y>0.0510487024528973</cdr:y>
    </cdr:from>
    <cdr:to>
      <cdr:x>0.999936648717137</cdr:x>
      <cdr:y>0.104372555990046</cdr:y>
    </cdr:to>
    <cdr:sp>
      <cdr:nvSpPr>
        <cdr:cNvPr id="449" name="Заголовок 1"/>
        <cdr:cNvSpPr/>
      </cdr:nvSpPr>
      <cdr:spPr>
        <a:xfrm>
          <a:off x="945720" y="258480"/>
          <a:ext cx="10418760" cy="27000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anchor="ctr">
          <a:noAutofit/>
        </a:bodyPr>
        <a:p>
          <a:pPr algn="ctr" defTabSz="914400">
            <a:lnSpc>
              <a:spcPct val="90000"/>
            </a:lnSpc>
          </a:pPr>
          <a:endParaRPr b="0" lang="ru-RU" sz="4000" spc="-1" strike="noStrike">
            <a:solidFill>
              <a:schemeClr val="accent4">
                <a:lumMod val="75000"/>
              </a:schemeClr>
            </a:solidFill>
            <a:latin typeface="Arial"/>
            <a:ea typeface="DejaVu Sans"/>
          </a:endParaRPr>
        </a:p>
      </cdr:txBody>
    </cdr:sp>
  </cdr:relSizeAnchor>
</c:userShape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Для переміщення сторінки клацніть мишею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uk-UA" sz="2000" spc="-1" strike="noStrike">
                <a:solidFill>
                  <a:srgbClr val="000000"/>
                </a:solidFill>
                <a:latin typeface="Arial"/>
              </a:rPr>
              <a:t>Для редагування формату приміток клацніть мишею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&lt;верхній колонтитул&gt;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2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&lt;дата/час&gt;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3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&lt;нижній колонтитул&gt;</a:t>
            </a:r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4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uk-U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1EDEE3E-98F7-420F-B87B-151FBCCCB26D}" type="slidenum">
              <a:rPr b="0" lang="uk-UA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CCD4A974-F70E-43B7-8115-9C388AC48BF7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696D110B-B3B0-402C-ADF7-B09883B760B4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1"/>
          <p:cNvSpPr>
            <a:spLocks noGrp="1"/>
          </p:cNvSpPr>
          <p:nvPr>
            <p:ph type="sldImg"/>
          </p:nvPr>
        </p:nvSpPr>
        <p:spPr>
          <a:xfrm>
            <a:off x="241200" y="822240"/>
            <a:ext cx="7213320" cy="4057200"/>
          </a:xfrm>
          <a:prstGeom prst="rect">
            <a:avLst/>
          </a:prstGeom>
          <a:ln w="0">
            <a:noFill/>
          </a:ln>
        </p:spPr>
      </p:sp>
      <p:sp>
        <p:nvSpPr>
          <p:cNvPr id="490" name="PlaceHolder 2"/>
          <p:cNvSpPr>
            <a:spLocks noGrp="1"/>
          </p:cNvSpPr>
          <p:nvPr>
            <p:ph type="body"/>
          </p:nvPr>
        </p:nvSpPr>
        <p:spPr>
          <a:xfrm>
            <a:off x="768960" y="5140800"/>
            <a:ext cx="6159240" cy="487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2CB49C3F-D15A-4302-95F3-4F87C224C151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7D4B8BBB-ABCE-4FB5-B068-958C3935E258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PlaceHolder 1"/>
          <p:cNvSpPr>
            <a:spLocks noGrp="1"/>
          </p:cNvSpPr>
          <p:nvPr>
            <p:ph type="sldImg"/>
          </p:nvPr>
        </p:nvSpPr>
        <p:spPr>
          <a:xfrm>
            <a:off x="241200" y="822240"/>
            <a:ext cx="7213320" cy="4057200"/>
          </a:xfrm>
          <a:prstGeom prst="rect">
            <a:avLst/>
          </a:prstGeom>
          <a:ln w="0">
            <a:noFill/>
          </a:ln>
        </p:spPr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768960" y="5140800"/>
            <a:ext cx="6159240" cy="487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F723F491-6ACA-4613-871A-2803B13E226B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D0147D14-8A32-4F64-96D1-8281E8DEDFD9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laceHolder 1"/>
          <p:cNvSpPr>
            <a:spLocks noGrp="1"/>
          </p:cNvSpPr>
          <p:nvPr>
            <p:ph type="sldImg"/>
          </p:nvPr>
        </p:nvSpPr>
        <p:spPr>
          <a:xfrm>
            <a:off x="241200" y="822240"/>
            <a:ext cx="7213320" cy="4057200"/>
          </a:xfrm>
          <a:prstGeom prst="rect">
            <a:avLst/>
          </a:prstGeom>
          <a:ln w="0">
            <a:noFill/>
          </a:ln>
        </p:spPr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768960" y="5140800"/>
            <a:ext cx="6159240" cy="487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75C3DA09-0E2C-4EC1-94AE-A4F94CE9814D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3D7DA86B-4EB9-45D7-8D90-C3B6ADCB7B76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PlaceHolder 1"/>
          <p:cNvSpPr>
            <a:spLocks noGrp="1"/>
          </p:cNvSpPr>
          <p:nvPr>
            <p:ph type="sldImg"/>
          </p:nvPr>
        </p:nvSpPr>
        <p:spPr>
          <a:xfrm>
            <a:off x="241200" y="822240"/>
            <a:ext cx="7213320" cy="4057200"/>
          </a:xfrm>
          <a:prstGeom prst="rect">
            <a:avLst/>
          </a:prstGeom>
          <a:ln w="0">
            <a:noFill/>
          </a:ln>
        </p:spPr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768960" y="5140800"/>
            <a:ext cx="6159240" cy="487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5A546D8F-7FD4-442B-808F-B1E877EC0D9B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6F4DA726-6DCB-4E94-9749-02832C83C879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PlaceHolder 1"/>
          <p:cNvSpPr>
            <a:spLocks noGrp="1"/>
          </p:cNvSpPr>
          <p:nvPr>
            <p:ph type="sldImg"/>
          </p:nvPr>
        </p:nvSpPr>
        <p:spPr>
          <a:xfrm>
            <a:off x="100080" y="758880"/>
            <a:ext cx="6659280" cy="3746160"/>
          </a:xfrm>
          <a:prstGeom prst="rect">
            <a:avLst/>
          </a:prstGeom>
          <a:ln w="0">
            <a:noFill/>
          </a:ln>
        </p:spPr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685800" y="4744440"/>
            <a:ext cx="5486400" cy="449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60F52E2A-2E9F-49B8-BFD9-1EE6EB0E270C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558C0A30-63D7-4C5E-802C-B0826F8F8D31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1"/>
          <p:cNvSpPr>
            <a:spLocks noGrp="1"/>
          </p:cNvSpPr>
          <p:nvPr>
            <p:ph type="sldImg"/>
          </p:nvPr>
        </p:nvSpPr>
        <p:spPr>
          <a:xfrm>
            <a:off x="100080" y="758880"/>
            <a:ext cx="6659280" cy="3746160"/>
          </a:xfrm>
          <a:prstGeom prst="rect">
            <a:avLst/>
          </a:prstGeom>
          <a:ln w="0">
            <a:noFill/>
          </a:ln>
        </p:spPr>
      </p:sp>
      <p:sp>
        <p:nvSpPr>
          <p:cNvPr id="510" name="PlaceHolder 2"/>
          <p:cNvSpPr>
            <a:spLocks noGrp="1"/>
          </p:cNvSpPr>
          <p:nvPr>
            <p:ph type="body"/>
          </p:nvPr>
        </p:nvSpPr>
        <p:spPr>
          <a:xfrm>
            <a:off x="685800" y="4744440"/>
            <a:ext cx="5486400" cy="449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EEE487F9-B6C8-4C6A-BE7A-87BCFA3CBD2C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78262AC4-095F-4028-B2D5-2BFBD89D6B72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1"/>
          <p:cNvSpPr>
            <a:spLocks noGrp="1"/>
          </p:cNvSpPr>
          <p:nvPr>
            <p:ph type="sldImg"/>
          </p:nvPr>
        </p:nvSpPr>
        <p:spPr>
          <a:xfrm>
            <a:off x="100080" y="758880"/>
            <a:ext cx="6659280" cy="3746160"/>
          </a:xfrm>
          <a:prstGeom prst="rect">
            <a:avLst/>
          </a:prstGeom>
          <a:ln w="0">
            <a:noFill/>
          </a:ln>
        </p:spPr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685800" y="4744440"/>
            <a:ext cx="5486400" cy="449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207C8DD7-EE94-4C04-A4CC-EC1997FADD3D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7A204F7E-B76E-44F1-98EC-BE54D3FD4B78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1"/>
          <p:cNvSpPr>
            <a:spLocks noGrp="1"/>
          </p:cNvSpPr>
          <p:nvPr>
            <p:ph type="sldImg"/>
          </p:nvPr>
        </p:nvSpPr>
        <p:spPr>
          <a:xfrm>
            <a:off x="100080" y="758880"/>
            <a:ext cx="6659280" cy="3746160"/>
          </a:xfrm>
          <a:prstGeom prst="rect">
            <a:avLst/>
          </a:prstGeom>
          <a:ln w="0">
            <a:noFill/>
          </a:ln>
        </p:spPr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685800" y="4744440"/>
            <a:ext cx="5486400" cy="449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F6B017E6-D276-4C9B-973F-6EFFEDB98B7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CustomShape 2"/>
          <p:cNvSpPr/>
          <p:nvPr/>
        </p:nvSpPr>
        <p:spPr>
          <a:xfrm>
            <a:off x="1106640" y="812880"/>
            <a:ext cx="5344560" cy="40093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1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200" cy="480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4024E1D5-E43F-4474-A962-25D1A09C36B2}" type="slidenum">
              <a:rPr b="0" lang="uk-UA" sz="1200" spc="-1" strike="noStrike">
                <a:solidFill>
                  <a:schemeClr val="dk1"/>
                </a:solidFill>
                <a:latin typeface="Times New Roman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PlaceHolder 1"/>
          <p:cNvSpPr>
            <a:spLocks noGrp="1"/>
          </p:cNvSpPr>
          <p:nvPr>
            <p:ph type="sldImg"/>
          </p:nvPr>
        </p:nvSpPr>
        <p:spPr>
          <a:xfrm>
            <a:off x="216000" y="812880"/>
            <a:ext cx="7125840" cy="4008240"/>
          </a:xfrm>
          <a:prstGeom prst="rect">
            <a:avLst/>
          </a:prstGeom>
          <a:ln w="0">
            <a:noFill/>
          </a:ln>
        </p:spPr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679320" y="4778280"/>
            <a:ext cx="5438160" cy="4558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95000"/>
              </a:lnSpc>
              <a:tabLst>
                <a:tab algn="l" pos="449280"/>
                <a:tab algn="l" pos="898560"/>
                <a:tab algn="l" pos="1347480"/>
                <a:tab algn="l" pos="1796760"/>
                <a:tab algn="l" pos="2246040"/>
                <a:tab algn="l" pos="2695320"/>
              </a:tabLst>
            </a:pPr>
            <a:fld id="{4F709608-E666-4FE8-842F-160BAA618B20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CustomShape 2"/>
          <p:cNvSpPr/>
          <p:nvPr/>
        </p:nvSpPr>
        <p:spPr>
          <a:xfrm>
            <a:off x="3811680" y="9372600"/>
            <a:ext cx="2905920" cy="47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5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4132FD62-7CF9-4179-9166-027AA2E83E87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5" name="PlaceHolder 1"/>
          <p:cNvSpPr>
            <a:spLocks noGrp="1"/>
          </p:cNvSpPr>
          <p:nvPr>
            <p:ph type="sldImg"/>
          </p:nvPr>
        </p:nvSpPr>
        <p:spPr>
          <a:xfrm>
            <a:off x="76320" y="749160"/>
            <a:ext cx="6579720" cy="3700080"/>
          </a:xfrm>
          <a:prstGeom prst="rect">
            <a:avLst/>
          </a:prstGeom>
          <a:ln w="0">
            <a:noFill/>
          </a:ln>
        </p:spPr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673200" y="4686480"/>
            <a:ext cx="5388840" cy="443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1B9B6B59-0B21-4597-8869-6B66F3392F6C}" type="slidenum">
              <a:rPr b="0" lang="uk-UA" sz="1200" spc="-1" strike="noStrike">
                <a:solidFill>
                  <a:schemeClr val="dk1"/>
                </a:solidFill>
                <a:latin typeface="Times New Roman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CustomShape 2"/>
          <p:cNvSpPr/>
          <p:nvPr/>
        </p:nvSpPr>
        <p:spPr>
          <a:xfrm>
            <a:off x="1116720" y="817920"/>
            <a:ext cx="5393160" cy="403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PlaceHolder 1"/>
          <p:cNvSpPr>
            <a:spLocks noGrp="1"/>
          </p:cNvSpPr>
          <p:nvPr>
            <p:ph type="body"/>
          </p:nvPr>
        </p:nvSpPr>
        <p:spPr>
          <a:xfrm>
            <a:off x="762120" y="5110200"/>
            <a:ext cx="6101640" cy="4558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93000"/>
              </a:lnSpc>
              <a:spcBef>
                <a:spcPts val="14"/>
              </a:spcBef>
              <a:spcAft>
                <a:spcPts val="14"/>
              </a:spcAft>
              <a:tabLst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</a:tabLst>
            </a:pPr>
            <a:fld id="{E845E750-A8A9-46E0-8CF6-03A39E8B0D02}" type="slidenum">
              <a:rPr b="0" lang="ru-RU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2600" cy="4008240"/>
          </a:xfrm>
          <a:prstGeom prst="rect">
            <a:avLst/>
          </a:prstGeom>
          <a:ln w="0">
            <a:noFill/>
          </a:ln>
        </p:spPr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84AE711F-9231-41C1-919E-334F25CA2A2E}" type="slidenum">
              <a:rPr b="0" lang="uk-UA" sz="1200" spc="-1" strike="noStrike">
                <a:solidFill>
                  <a:schemeClr val="dk1"/>
                </a:solidFill>
                <a:latin typeface="Times New Roman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PlaceHolder 1"/>
          <p:cNvSpPr>
            <a:spLocks noGrp="1"/>
          </p:cNvSpPr>
          <p:nvPr>
            <p:ph type="sldImg"/>
          </p:nvPr>
        </p:nvSpPr>
        <p:spPr>
          <a:xfrm>
            <a:off x="228600" y="817560"/>
            <a:ext cx="7170480" cy="4033440"/>
          </a:xfrm>
          <a:prstGeom prst="rect">
            <a:avLst/>
          </a:prstGeom>
          <a:ln w="0">
            <a:noFill/>
          </a:ln>
        </p:spPr>
      </p:sp>
      <p:sp>
        <p:nvSpPr>
          <p:cNvPr id="533" name="PlaceHolder 2"/>
          <p:cNvSpPr>
            <a:spLocks noGrp="1"/>
          </p:cNvSpPr>
          <p:nvPr>
            <p:ph type="body"/>
          </p:nvPr>
        </p:nvSpPr>
        <p:spPr>
          <a:xfrm>
            <a:off x="679320" y="4778280"/>
            <a:ext cx="5438160" cy="4558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95000"/>
              </a:lnSpc>
              <a:tabLst>
                <a:tab algn="l" pos="446040"/>
                <a:tab algn="l" pos="891720"/>
                <a:tab algn="l" pos="1337760"/>
                <a:tab algn="l" pos="1783440"/>
                <a:tab algn="l" pos="2229480"/>
                <a:tab algn="l" pos="2675520"/>
              </a:tabLst>
            </a:pPr>
            <a:fld id="{9360252B-72F7-43FC-9E57-C400C697DA02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5" name="CustomShape 2"/>
          <p:cNvSpPr/>
          <p:nvPr/>
        </p:nvSpPr>
        <p:spPr>
          <a:xfrm>
            <a:off x="3776760" y="9314280"/>
            <a:ext cx="2879640" cy="47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5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4EDD9029-A099-43CA-94E0-1BEC590A6B5A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PlaceHolder 1"/>
          <p:cNvSpPr>
            <a:spLocks noGrp="1"/>
          </p:cNvSpPr>
          <p:nvPr>
            <p:ph type="sldImg"/>
          </p:nvPr>
        </p:nvSpPr>
        <p:spPr>
          <a:xfrm>
            <a:off x="66600" y="744480"/>
            <a:ext cx="6538680" cy="3677760"/>
          </a:xfrm>
          <a:prstGeom prst="rect">
            <a:avLst/>
          </a:prstGeom>
          <a:ln w="0">
            <a:noFill/>
          </a:ln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667080" y="4656960"/>
            <a:ext cx="5339880" cy="441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95000"/>
              </a:lnSpc>
              <a:tabLst>
                <a:tab algn="l" pos="449280"/>
                <a:tab algn="l" pos="898560"/>
                <a:tab algn="l" pos="1347480"/>
                <a:tab algn="l" pos="1796760"/>
                <a:tab algn="l" pos="2246040"/>
                <a:tab algn="l" pos="2695320"/>
              </a:tabLst>
            </a:pPr>
            <a:fld id="{30CE5BE6-B3D3-4A3E-B2C0-3345BF6AFFA9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CustomShape 2"/>
          <p:cNvSpPr/>
          <p:nvPr/>
        </p:nvSpPr>
        <p:spPr>
          <a:xfrm>
            <a:off x="3811680" y="9372600"/>
            <a:ext cx="2905920" cy="47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5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B2E98105-9D64-4114-93DE-55F116C99A68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PlaceHolder 1"/>
          <p:cNvSpPr>
            <a:spLocks noGrp="1"/>
          </p:cNvSpPr>
          <p:nvPr>
            <p:ph type="sldImg"/>
          </p:nvPr>
        </p:nvSpPr>
        <p:spPr>
          <a:xfrm>
            <a:off x="76320" y="749160"/>
            <a:ext cx="6579720" cy="3700080"/>
          </a:xfrm>
          <a:prstGeom prst="rect">
            <a:avLst/>
          </a:prstGeom>
          <a:ln w="0">
            <a:noFill/>
          </a:ln>
        </p:spPr>
      </p:sp>
      <p:sp>
        <p:nvSpPr>
          <p:cNvPr id="470" name="PlaceHolder 2"/>
          <p:cNvSpPr>
            <a:spLocks noGrp="1"/>
          </p:cNvSpPr>
          <p:nvPr>
            <p:ph type="body"/>
          </p:nvPr>
        </p:nvSpPr>
        <p:spPr>
          <a:xfrm>
            <a:off x="673200" y="4686480"/>
            <a:ext cx="5388840" cy="443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95000"/>
              </a:lnSpc>
              <a:tabLst>
                <a:tab algn="l" pos="449280"/>
                <a:tab algn="l" pos="898560"/>
                <a:tab algn="l" pos="1347480"/>
                <a:tab algn="l" pos="1796760"/>
                <a:tab algn="l" pos="2246040"/>
                <a:tab algn="l" pos="2695320"/>
              </a:tabLst>
            </a:pPr>
            <a:fld id="{EB243512-93E1-4ABD-85B3-1D32DB99AD81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CustomShape 2"/>
          <p:cNvSpPr/>
          <p:nvPr/>
        </p:nvSpPr>
        <p:spPr>
          <a:xfrm>
            <a:off x="3811680" y="9372600"/>
            <a:ext cx="2905920" cy="47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5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A8FE68F9-4370-4B12-8BB7-EB094FF9079A}" type="slidenum">
              <a:rPr b="0" lang="ru-RU" sz="13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PlaceHolder 1"/>
          <p:cNvSpPr>
            <a:spLocks noGrp="1"/>
          </p:cNvSpPr>
          <p:nvPr>
            <p:ph type="sldImg"/>
          </p:nvPr>
        </p:nvSpPr>
        <p:spPr>
          <a:xfrm>
            <a:off x="76320" y="749160"/>
            <a:ext cx="6579720" cy="3700080"/>
          </a:xfrm>
          <a:prstGeom prst="rect">
            <a:avLst/>
          </a:prstGeom>
          <a:ln w="0">
            <a:noFill/>
          </a:ln>
        </p:spPr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673200" y="4686480"/>
            <a:ext cx="5388840" cy="443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1DE39B0F-7450-4A72-B3A3-625393E347AA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D3617E33-3999-4611-A6C5-B9F9C892BED6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PlaceHolder 1"/>
          <p:cNvSpPr>
            <a:spLocks noGrp="1"/>
          </p:cNvSpPr>
          <p:nvPr>
            <p:ph type="sldImg"/>
          </p:nvPr>
        </p:nvSpPr>
        <p:spPr>
          <a:xfrm>
            <a:off x="241200" y="822240"/>
            <a:ext cx="7213320" cy="4057200"/>
          </a:xfrm>
          <a:prstGeom prst="rect">
            <a:avLst/>
          </a:prstGeom>
          <a:ln w="0">
            <a:noFill/>
          </a:ln>
        </p:spPr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768960" y="5140800"/>
            <a:ext cx="6159240" cy="487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249AC449-6016-46A1-BB10-64298DBCCD9E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888E32D4-AD59-4BF8-9578-DD49E1B81229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1"/>
          <p:cNvSpPr>
            <a:spLocks noGrp="1"/>
          </p:cNvSpPr>
          <p:nvPr>
            <p:ph type="sldImg"/>
          </p:nvPr>
        </p:nvSpPr>
        <p:spPr>
          <a:xfrm>
            <a:off x="241200" y="822240"/>
            <a:ext cx="7213320" cy="4057200"/>
          </a:xfrm>
          <a:prstGeom prst="rect">
            <a:avLst/>
          </a:prstGeom>
          <a:ln w="0">
            <a:noFill/>
          </a:ln>
        </p:spPr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768960" y="5140800"/>
            <a:ext cx="6159240" cy="4870080"/>
          </a:xfrm>
          <a:prstGeom prst="rect">
            <a:avLst/>
          </a:prstGeom>
          <a:noFill/>
          <a:ln w="0">
            <a:noFill/>
          </a:ln>
        </p:spPr>
        <p:txBody>
          <a:bodyPr lIns="0" rIns="0" tIns="25560" bIns="0" anchor="t">
            <a:noAutofit/>
          </a:bodyPr>
          <a:p>
            <a:pPr marL="217440" indent="-205920">
              <a:lnSpc>
                <a:spcPct val="93000"/>
              </a:lnSpc>
              <a:buNone/>
              <a:tabLst>
                <a:tab algn="l" pos="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Arial"/>
              </a:rPr>
              <a:t>щаншжрпєщшржшпє.тєшргоє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TextShape 1"/>
          <p:cNvSpPr/>
          <p:nvPr/>
        </p:nvSpPr>
        <p:spPr>
          <a:xfrm>
            <a:off x="3849840" y="9429840"/>
            <a:ext cx="2945520" cy="49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17852991-E6FD-4F4E-9C6D-3932493212B1}" type="slidenum">
              <a:rPr b="0" lang="uk-UA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CustomShape 2"/>
          <p:cNvSpPr/>
          <p:nvPr/>
        </p:nvSpPr>
        <p:spPr>
          <a:xfrm>
            <a:off x="4357800" y="10281240"/>
            <a:ext cx="33397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fld id="{47DA2524-93FF-4D24-A303-CAEDAEAC92C1}" type="slidenum">
              <a:rPr b="0" lang="uk-UA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&lt;номер&gt;</a:t>
            </a:fld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1"/>
          <p:cNvSpPr>
            <a:spLocks noGrp="1"/>
          </p:cNvSpPr>
          <p:nvPr>
            <p:ph type="sldImg"/>
          </p:nvPr>
        </p:nvSpPr>
        <p:spPr>
          <a:xfrm>
            <a:off x="241200" y="822240"/>
            <a:ext cx="7213320" cy="4057200"/>
          </a:xfrm>
          <a:prstGeom prst="rect">
            <a:avLst/>
          </a:prstGeom>
          <a:ln w="0">
            <a:noFill/>
          </a:ln>
        </p:spPr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768960" y="5140800"/>
            <a:ext cx="6159240" cy="487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None/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Звичайни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Звичайни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Звичайни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вичайни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Звичайни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Звичайни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Звичайний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Звичайни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Звичайни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Звичайний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Звичайний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Звичайний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Звичайний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вичайний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Звичайний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Звичайний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Звичайний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Звичайний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Звичайний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Звичайний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Звичайний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Звичайний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Звичайний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вичайний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Звичайний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Звичайний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Звичайний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Звичайний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Звичайний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Звичайний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Звичайний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Звичайний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вичайний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Звичайний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вичайний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Звичайний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Звичайний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Звичайний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Звичайний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Звичайний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Звичайний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1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7491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2845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80" lnSpcReduction="10000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Для редагування структури клацніть мишею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Другий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Третій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Четвертий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П'ятий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Шостий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800" spc="-1" strike="noStrike">
                <a:solidFill>
                  <a:schemeClr val="dk1"/>
                </a:solidFill>
                <a:latin typeface="Arial"/>
              </a:rPr>
              <a:t>Сьомий рівень структури</a:t>
            </a:r>
            <a:endParaRPr b="0" lang="uk-UA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uk-UA" sz="4400" spc="-1" strike="noStrike">
                <a:solidFill>
                  <a:schemeClr val="dk1"/>
                </a:solidFill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5.jpeg"/><Relationship Id="rId4" Type="http://schemas.openxmlformats.org/officeDocument/2006/relationships/image" Target="../media/image27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1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37.xml"/><Relationship Id="rId4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slideLayout" Target="../slideLayouts/slideLayout18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18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18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chart" Target="../charts/chart1.xml"/><Relationship Id="rId3" Type="http://schemas.openxmlformats.org/officeDocument/2006/relationships/slideLayout" Target="../slideLayouts/slideLayout49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47.png"/><Relationship Id="rId3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hyperlink" Target="mailto:info@vodokanal.te.ua" TargetMode="External"/><Relationship Id="rId3" Type="http://schemas.openxmlformats.org/officeDocument/2006/relationships/hyperlink" Target="http://www.vodokanal.te.ua/" TargetMode="External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jpeg"/><Relationship Id="rId3" Type="http://schemas.openxmlformats.org/officeDocument/2006/relationships/image" Target="../media/image5.jpeg"/><Relationship Id="rId4" Type="http://schemas.openxmlformats.org/officeDocument/2006/relationships/image" Target="../media/image11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jpeg"/><Relationship Id="rId4" Type="http://schemas.openxmlformats.org/officeDocument/2006/relationships/image" Target="../media/image5.jpeg"/><Relationship Id="rId5" Type="http://schemas.openxmlformats.org/officeDocument/2006/relationships/image" Target="../media/image15.jpe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5.jpe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/>
          <p:nvPr/>
        </p:nvSpPr>
        <p:spPr>
          <a:xfrm>
            <a:off x="1523880" y="3724200"/>
            <a:ext cx="9143280" cy="247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i="1" lang="uk-UA" sz="4000" spc="-1" strike="noStrike">
                <a:solidFill>
                  <a:srgbClr val="0070c0"/>
                </a:solidFill>
                <a:latin typeface="Calibri"/>
                <a:ea typeface="DejaVu Sans"/>
              </a:rPr>
              <a:t>Звіт</a:t>
            </a:r>
            <a:br>
              <a:rPr sz="1800"/>
            </a:br>
            <a:r>
              <a:rPr b="1" i="1" lang="uk-UA" sz="4000" spc="-1" strike="noStrike">
                <a:solidFill>
                  <a:srgbClr val="0070c0"/>
                </a:solidFill>
                <a:latin typeface="Calibri"/>
                <a:ea typeface="DejaVu Sans"/>
              </a:rPr>
              <a:t>керівника про основні аспекти діяльності КП «Тернопільводоканал»</a:t>
            </a:r>
            <a:br>
              <a:rPr sz="1800"/>
            </a:br>
            <a:r>
              <a:rPr b="1" i="1" lang="uk-UA" sz="4000" spc="-1" strike="noStrike">
                <a:solidFill>
                  <a:srgbClr val="0070c0"/>
                </a:solidFill>
                <a:latin typeface="Calibri"/>
                <a:ea typeface="DejaVu Sans"/>
              </a:rPr>
              <a:t>за 2025 рік</a:t>
            </a:r>
            <a:r>
              <a:rPr b="1" i="1" lang="en-US" sz="4000" spc="-1" strike="noStrike">
                <a:solidFill>
                  <a:srgbClr val="0070c0"/>
                </a:solidFill>
                <a:latin typeface="Calibri"/>
                <a:ea typeface="DejaVu Sans"/>
              </a:rPr>
              <a:t> </a:t>
            </a:r>
            <a:endParaRPr b="0" lang="uk-UA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6" name="Рисунок 3" descr=""/>
          <p:cNvPicPr/>
          <p:nvPr/>
        </p:nvPicPr>
        <p:blipFill>
          <a:blip r:embed="rId1"/>
          <a:srcRect l="11542" t="7221" r="11164" b="9112"/>
          <a:stretch/>
        </p:blipFill>
        <p:spPr>
          <a:xfrm>
            <a:off x="4540320" y="475200"/>
            <a:ext cx="2971080" cy="2867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CustomShape 1"/>
          <p:cNvSpPr/>
          <p:nvPr/>
        </p:nvSpPr>
        <p:spPr>
          <a:xfrm>
            <a:off x="1106640" y="280080"/>
            <a:ext cx="9868320" cy="74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Аварійність на водопровідних мережах, що перебувають на балансі КП «Тернопільводоканал»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CustomShape 2"/>
          <p:cNvSpPr/>
          <p:nvPr/>
        </p:nvSpPr>
        <p:spPr>
          <a:xfrm>
            <a:off x="2177280" y="5716080"/>
            <a:ext cx="7184160" cy="39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CustomShape 3"/>
          <p:cNvSpPr/>
          <p:nvPr/>
        </p:nvSpPr>
        <p:spPr>
          <a:xfrm>
            <a:off x="1850400" y="5716080"/>
            <a:ext cx="8327520" cy="48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52920" bIns="40680" anchor="t">
            <a:noAutofit/>
          </a:bodyPr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ru-RU" sz="1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endParaRPr b="0" lang="uk-UA" sz="13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CustomShape 4"/>
          <p:cNvSpPr/>
          <p:nvPr/>
        </p:nvSpPr>
        <p:spPr>
          <a:xfrm>
            <a:off x="1850400" y="5551920"/>
            <a:ext cx="2449080" cy="47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51120" bIns="40680" anchor="t">
            <a:noAutofit/>
          </a:bodyPr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ru-RU" sz="118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uk-UA" sz="118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endParaRPr b="0" lang="uk-UA" sz="11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CustomShape 5"/>
          <p:cNvSpPr/>
          <p:nvPr/>
        </p:nvSpPr>
        <p:spPr>
          <a:xfrm>
            <a:off x="1686240" y="6205680"/>
            <a:ext cx="8653320" cy="59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0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381" name="Рисунок 3" descr=""/>
          <p:cNvPicPr/>
          <p:nvPr/>
        </p:nvPicPr>
        <p:blipFill>
          <a:blip r:embed="rId2"/>
          <a:stretch/>
        </p:blipFill>
        <p:spPr>
          <a:xfrm>
            <a:off x="1161720" y="1304280"/>
            <a:ext cx="9868320" cy="5027040"/>
          </a:xfrm>
          <a:prstGeom prst="rect">
            <a:avLst/>
          </a:prstGeom>
          <a:ln w="0">
            <a:noFill/>
          </a:ln>
        </p:spPr>
      </p:pic>
    </p:spTree>
  </p:cSld>
  <p:transition spd="slow">
    <p:cover dir="d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/>
          <p:cNvSpPr/>
          <p:nvPr/>
        </p:nvSpPr>
        <p:spPr>
          <a:xfrm>
            <a:off x="1893960" y="118080"/>
            <a:ext cx="8403120" cy="52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Заміна пожежних гідрантів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CustomShape 2"/>
          <p:cNvSpPr/>
          <p:nvPr/>
        </p:nvSpPr>
        <p:spPr>
          <a:xfrm>
            <a:off x="182880" y="5682960"/>
            <a:ext cx="9052200" cy="97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640" bIns="0" anchor="t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</a:tabLst>
            </a:pPr>
            <a:r>
              <a:rPr b="0" lang="uk-UA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Станом на 31.12.2025, замінено на високоякісні пожежні гідранти провідних європейських виробників 120 шт. (13 шт. надземних та 107 шт. підземних), що становить близько 20% від загальної кількості на балансі.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4" name="Picture 5" descr=""/>
          <p:cNvPicPr/>
          <p:nvPr/>
        </p:nvPicPr>
        <p:blipFill>
          <a:blip r:embed="rId1"/>
          <a:stretch/>
        </p:blipFill>
        <p:spPr>
          <a:xfrm>
            <a:off x="9452520" y="3726720"/>
            <a:ext cx="1875960" cy="2934720"/>
          </a:xfrm>
          <a:prstGeom prst="rect">
            <a:avLst/>
          </a:prstGeom>
          <a:ln w="0">
            <a:noFill/>
          </a:ln>
        </p:spPr>
      </p:pic>
      <p:pic>
        <p:nvPicPr>
          <p:cNvPr id="385" name="Picture 6" descr=""/>
          <p:cNvPicPr/>
          <p:nvPr/>
        </p:nvPicPr>
        <p:blipFill>
          <a:blip r:embed="rId2"/>
          <a:stretch/>
        </p:blipFill>
        <p:spPr>
          <a:xfrm>
            <a:off x="9452520" y="799560"/>
            <a:ext cx="1857240" cy="2845440"/>
          </a:xfrm>
          <a:prstGeom prst="rect">
            <a:avLst/>
          </a:prstGeom>
          <a:ln w="0">
            <a:noFill/>
          </a:ln>
        </p:spPr>
      </p:pic>
      <p:pic>
        <p:nvPicPr>
          <p:cNvPr id="386" name="Рисунок 1" descr=""/>
          <p:cNvPicPr/>
          <p:nvPr/>
        </p:nvPicPr>
        <p:blipFill>
          <a:blip r:embed="rId3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387" name="Рисунок 2" descr=""/>
          <p:cNvPicPr/>
          <p:nvPr/>
        </p:nvPicPr>
        <p:blipFill>
          <a:blip r:embed="rId4"/>
          <a:stretch/>
        </p:blipFill>
        <p:spPr>
          <a:xfrm>
            <a:off x="2183760" y="966600"/>
            <a:ext cx="6640200" cy="4451400"/>
          </a:xfrm>
          <a:prstGeom prst="rect">
            <a:avLst/>
          </a:prstGeom>
          <a:ln w="0">
            <a:noFill/>
          </a:ln>
        </p:spPr>
      </p:pic>
    </p:spTree>
  </p:cSld>
  <p:transition spd="slow">
    <p:wipe dir="u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CustomShape 1"/>
          <p:cNvSpPr/>
          <p:nvPr/>
        </p:nvSpPr>
        <p:spPr>
          <a:xfrm>
            <a:off x="1641960" y="266400"/>
            <a:ext cx="9403560" cy="5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Промивання каналізаційної мережі гідромашиною, м/п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9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390" name="Рисунок 2" descr=""/>
          <p:cNvPicPr/>
          <p:nvPr/>
        </p:nvPicPr>
        <p:blipFill>
          <a:blip r:embed="rId2"/>
          <a:stretch/>
        </p:blipFill>
        <p:spPr>
          <a:xfrm>
            <a:off x="2151720" y="1029960"/>
            <a:ext cx="7888680" cy="5268600"/>
          </a:xfrm>
          <a:prstGeom prst="rect">
            <a:avLst/>
          </a:prstGeom>
          <a:ln w="0">
            <a:noFill/>
          </a:ln>
        </p:spPr>
      </p:pic>
    </p:spTree>
  </p:cSld>
  <p:transition spd="slow">
    <p:pull dir="d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CustomShape 1"/>
          <p:cNvSpPr/>
          <p:nvPr/>
        </p:nvSpPr>
        <p:spPr>
          <a:xfrm>
            <a:off x="2015640" y="240120"/>
            <a:ext cx="815976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Прочищення заторів на каналізаційних мережах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2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393" name="Рисунок 3" descr=""/>
          <p:cNvPicPr/>
          <p:nvPr/>
        </p:nvPicPr>
        <p:blipFill>
          <a:blip r:embed="rId2"/>
          <a:stretch/>
        </p:blipFill>
        <p:spPr>
          <a:xfrm>
            <a:off x="1612800" y="966600"/>
            <a:ext cx="8965440" cy="4927680"/>
          </a:xfrm>
          <a:prstGeom prst="rect">
            <a:avLst/>
          </a:prstGeom>
          <a:ln w="0">
            <a:noFill/>
          </a:ln>
        </p:spPr>
      </p:pic>
    </p:spTree>
  </p:cSld>
  <p:transition spd="slow">
    <p:pull dir="d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/>
          <p:cNvSpPr/>
          <p:nvPr/>
        </p:nvSpPr>
        <p:spPr>
          <a:xfrm>
            <a:off x="1981440" y="320040"/>
            <a:ext cx="8228160" cy="4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916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Ефективність роботи об’єктів водопостачання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5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525600" y="113760"/>
            <a:ext cx="909360" cy="852480"/>
          </a:xfrm>
          <a:prstGeom prst="rect">
            <a:avLst/>
          </a:prstGeom>
          <a:ln w="0">
            <a:noFill/>
          </a:ln>
        </p:spPr>
      </p:pic>
      <p:sp>
        <p:nvSpPr>
          <p:cNvPr id="396" name="TextBox 2"/>
          <p:cNvSpPr/>
          <p:nvPr/>
        </p:nvSpPr>
        <p:spPr>
          <a:xfrm>
            <a:off x="1433520" y="6347880"/>
            <a:ext cx="97808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uk-UA" sz="1100" spc="-1" strike="noStrike">
                <a:solidFill>
                  <a:schemeClr val="dk1"/>
                </a:solidFill>
                <a:latin typeface="Arial"/>
                <a:ea typeface="DejaVu Sans"/>
              </a:rPr>
              <a:t>* У 2023 році введено в експлуатацію додаткові об’єкти, які вплинули на збільшення енергоспоживання і зростання питомої витрати електроенергії</a:t>
            </a:r>
            <a:endParaRPr b="0" lang="uk-UA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7" name="Рисунок 6" descr=""/>
          <p:cNvPicPr/>
          <p:nvPr/>
        </p:nvPicPr>
        <p:blipFill>
          <a:blip r:embed="rId2"/>
          <a:stretch/>
        </p:blipFill>
        <p:spPr>
          <a:xfrm>
            <a:off x="1677960" y="1085400"/>
            <a:ext cx="8835120" cy="4936680"/>
          </a:xfrm>
          <a:prstGeom prst="rect">
            <a:avLst/>
          </a:prstGeom>
          <a:ln w="0">
            <a:noFill/>
          </a:ln>
        </p:spPr>
      </p:pic>
    </p:spTree>
  </p:cSld>
  <p:transition spd="slow">
    <p:cover dir="rd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1915560" y="268920"/>
            <a:ext cx="8360640" cy="54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916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Ефективність роботи об'єктів водовідведення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9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00" name="Рисунок 2" descr=""/>
          <p:cNvPicPr/>
          <p:nvPr/>
        </p:nvPicPr>
        <p:blipFill>
          <a:blip r:embed="rId2"/>
          <a:stretch/>
        </p:blipFill>
        <p:spPr>
          <a:xfrm>
            <a:off x="1197000" y="896400"/>
            <a:ext cx="9813600" cy="5455440"/>
          </a:xfrm>
          <a:prstGeom prst="rect">
            <a:avLst/>
          </a:prstGeom>
          <a:ln w="0">
            <a:noFill/>
          </a:ln>
        </p:spPr>
      </p:pic>
    </p:spTree>
  </p:cSld>
  <p:transition spd="slow">
    <p:cover dir="rd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CustomShape 1"/>
          <p:cNvSpPr/>
          <p:nvPr/>
        </p:nvSpPr>
        <p:spPr>
          <a:xfrm>
            <a:off x="1981800" y="309600"/>
            <a:ext cx="8228160" cy="46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412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Нарахування і оплата за використану електроенергію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2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03" name="Рисунок 2" descr=""/>
          <p:cNvPicPr/>
          <p:nvPr/>
        </p:nvPicPr>
        <p:blipFill>
          <a:blip r:embed="rId2"/>
          <a:stretch/>
        </p:blipFill>
        <p:spPr>
          <a:xfrm>
            <a:off x="1483200" y="1149480"/>
            <a:ext cx="9225000" cy="4944240"/>
          </a:xfrm>
          <a:prstGeom prst="rect">
            <a:avLst/>
          </a:prstGeom>
          <a:ln w="0">
            <a:noFill/>
          </a:ln>
        </p:spPr>
      </p:pic>
      <p:sp>
        <p:nvSpPr>
          <p:cNvPr id="404" name="TextBox 1"/>
          <p:cNvSpPr/>
          <p:nvPr/>
        </p:nvSpPr>
        <p:spPr>
          <a:xfrm>
            <a:off x="863280" y="3305880"/>
            <a:ext cx="66708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uk-UA" sz="1000" spc="-1" strike="noStrike">
                <a:solidFill>
                  <a:schemeClr val="dk1"/>
                </a:solidFill>
                <a:latin typeface="Arial"/>
                <a:ea typeface="DejaVu Sans"/>
              </a:rPr>
              <a:t>тис. грн</a:t>
            </a:r>
            <a:endParaRPr b="0" lang="uk-UA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TextBox 3"/>
          <p:cNvSpPr/>
          <p:nvPr/>
        </p:nvSpPr>
        <p:spPr>
          <a:xfrm>
            <a:off x="10717560" y="3305880"/>
            <a:ext cx="93240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uk-UA" sz="1000" spc="-1" strike="noStrike">
                <a:solidFill>
                  <a:schemeClr val="dk1"/>
                </a:solidFill>
                <a:latin typeface="Arial"/>
                <a:ea typeface="DejaVu Sans"/>
              </a:rPr>
              <a:t>тис. кВт*год</a:t>
            </a:r>
            <a:endParaRPr b="0" lang="uk-U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cover dir="rd"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CustomShape 1"/>
          <p:cNvSpPr/>
          <p:nvPr/>
        </p:nvSpPr>
        <p:spPr>
          <a:xfrm>
            <a:off x="9198000" y="3722760"/>
            <a:ext cx="1049040" cy="36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2680" bIns="0" anchor="ctr">
            <a:noAutofit/>
          </a:bodyPr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uk-UA" sz="25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CustomShape 2"/>
          <p:cNvSpPr/>
          <p:nvPr/>
        </p:nvSpPr>
        <p:spPr>
          <a:xfrm>
            <a:off x="1463400" y="540360"/>
            <a:ext cx="9884160" cy="8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2680" bIns="0" anchor="ctr">
            <a:noAutofit/>
          </a:bodyPr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95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Обслуговування населення за заявками в неробочі години та вихідні дні (т.зв. </a:t>
            </a: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«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аварійне обслуговування внутрішньобудинкових мереж»)</a:t>
            </a:r>
            <a:br>
              <a:rPr sz="1800"/>
            </a:br>
            <a:r>
              <a:rPr b="0" lang="uk-UA" sz="218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uk-UA" sz="218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8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09" name="Рисунок 1" descr=""/>
          <p:cNvPicPr/>
          <p:nvPr/>
        </p:nvPicPr>
        <p:blipFill>
          <a:blip r:embed="rId2"/>
          <a:stretch/>
        </p:blipFill>
        <p:spPr>
          <a:xfrm>
            <a:off x="458640" y="2354400"/>
            <a:ext cx="2846160" cy="2561040"/>
          </a:xfrm>
          <a:prstGeom prst="rect">
            <a:avLst/>
          </a:prstGeom>
          <a:ln w="0">
            <a:noFill/>
          </a:ln>
        </p:spPr>
      </p:pic>
      <p:pic>
        <p:nvPicPr>
          <p:cNvPr id="410" name="Рисунок 4" descr=""/>
          <p:cNvPicPr/>
          <p:nvPr/>
        </p:nvPicPr>
        <p:blipFill>
          <a:blip r:embed="rId3"/>
          <a:stretch/>
        </p:blipFill>
        <p:spPr>
          <a:xfrm>
            <a:off x="3202560" y="2273400"/>
            <a:ext cx="8832240" cy="2898360"/>
          </a:xfrm>
          <a:prstGeom prst="rect">
            <a:avLst/>
          </a:prstGeom>
          <a:ln w="0">
            <a:noFill/>
          </a:ln>
        </p:spPr>
      </p:pic>
    </p:spTree>
  </p:cSld>
  <p:transition spd="slow">
    <p:wipe dir="u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CustomShape 1"/>
          <p:cNvSpPr/>
          <p:nvPr/>
        </p:nvSpPr>
        <p:spPr>
          <a:xfrm>
            <a:off x="940680" y="0"/>
            <a:ext cx="10310400" cy="8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60120" bIns="4068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Кількість</a:t>
            </a:r>
            <a:r>
              <a:rPr b="0" lang="ru-RU" sz="218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абонентів (населення),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які перебувають на обліку на початок року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2" name="Рисунок 4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7884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13" name="Рисунок 3" descr=""/>
          <p:cNvPicPr/>
          <p:nvPr/>
        </p:nvPicPr>
        <p:blipFill>
          <a:blip r:embed="rId2"/>
          <a:stretch/>
        </p:blipFill>
        <p:spPr>
          <a:xfrm>
            <a:off x="1200240" y="559440"/>
            <a:ext cx="9791280" cy="6265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Shape 1"/>
          <p:cNvSpPr/>
          <p:nvPr/>
        </p:nvSpPr>
        <p:spPr>
          <a:xfrm>
            <a:off x="1151280" y="113760"/>
            <a:ext cx="10753200" cy="123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Кількість абонентів (юридичні особи та підприємці), які перебувають на обліку в КП «Тернопільводоканал» на початок року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5" name="Рисунок 4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16" name="Рисунок 3" descr=""/>
          <p:cNvPicPr/>
          <p:nvPr/>
        </p:nvPicPr>
        <p:blipFill>
          <a:blip r:embed="rId2"/>
          <a:stretch/>
        </p:blipFill>
        <p:spPr>
          <a:xfrm>
            <a:off x="900720" y="1769760"/>
            <a:ext cx="10390320" cy="3929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" name="Table 1"/>
          <p:cNvGraphicFramePr/>
          <p:nvPr/>
        </p:nvGraphicFramePr>
        <p:xfrm>
          <a:off x="1769040" y="958320"/>
          <a:ext cx="8903880" cy="2525040"/>
        </p:xfrm>
        <a:graphic>
          <a:graphicData uri="http://schemas.openxmlformats.org/drawingml/2006/table">
            <a:tbl>
              <a:tblPr/>
              <a:tblGrid>
                <a:gridCol w="3395160"/>
                <a:gridCol w="5509080"/>
              </a:tblGrid>
              <a:tr h="660600"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i="1" lang="uk-UA" sz="16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Форма власності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КП «Тернопільводоканал» – Комунальне</a:t>
                      </a:r>
                      <a:endParaRPr b="0" lang="uk-UA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підприємство Тернопільської міської ради</a:t>
                      </a:r>
                      <a:endParaRPr b="0" lang="uk-UA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2000"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i="1" lang="uk-UA" sz="16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Основна діяльність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uk-UA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Надання послуг централізованого</a:t>
                      </a:r>
                      <a:endParaRPr b="0" lang="uk-UA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водопостачання та централізованого водовідведення</a:t>
                      </a:r>
                      <a:endParaRPr b="0" lang="uk-UA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64760"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i="1" lang="uk-UA" sz="16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Обслуговує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місто Тернопіль та 13 навколишніх сіл</a:t>
                      </a:r>
                      <a:endParaRPr b="0" lang="uk-UA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97680"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i="1" lang="uk-UA" sz="16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Чисельність населення, 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i="1" lang="uk-UA" sz="16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що обслуговується</a:t>
                      </a:r>
                      <a:endParaRPr b="0" lang="uk-UA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81360" rIns="81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24</a:t>
                      </a:r>
                      <a:r>
                        <a:rPr b="1" lang="en-US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7 </a:t>
                      </a:r>
                      <a:r>
                        <a:rPr b="1" lang="uk-UA" sz="1700" spc="-1" strike="noStrike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тис. осіб</a:t>
                      </a:r>
                      <a:endParaRPr b="0" lang="uk-UA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81360" marR="8136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28" name="CustomShape 2"/>
          <p:cNvSpPr/>
          <p:nvPr/>
        </p:nvSpPr>
        <p:spPr>
          <a:xfrm>
            <a:off x="2305440" y="113760"/>
            <a:ext cx="758088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2480" bIns="4248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Загальна характеристика підприємства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9" name="Рисунок 2" descr=""/>
          <p:cNvPicPr/>
          <p:nvPr/>
        </p:nvPicPr>
        <p:blipFill>
          <a:blip r:embed="rId1"/>
          <a:stretch/>
        </p:blipFill>
        <p:spPr>
          <a:xfrm>
            <a:off x="4696200" y="3666600"/>
            <a:ext cx="3049560" cy="2104920"/>
          </a:xfrm>
          <a:prstGeom prst="rect">
            <a:avLst/>
          </a:prstGeom>
          <a:ln w="0">
            <a:noFill/>
          </a:ln>
        </p:spPr>
      </p:pic>
      <p:pic>
        <p:nvPicPr>
          <p:cNvPr id="330" name="Рисунок 5" descr=""/>
          <p:cNvPicPr/>
          <p:nvPr/>
        </p:nvPicPr>
        <p:blipFill>
          <a:blip r:embed="rId2"/>
          <a:stretch/>
        </p:blipFill>
        <p:spPr>
          <a:xfrm>
            <a:off x="7481880" y="4255200"/>
            <a:ext cx="3038400" cy="2021760"/>
          </a:xfrm>
          <a:prstGeom prst="rect">
            <a:avLst/>
          </a:prstGeom>
          <a:ln w="0">
            <a:noFill/>
          </a:ln>
          <a:effectLst>
            <a:softEdge rad="177840"/>
          </a:effectLst>
        </p:spPr>
      </p:pic>
      <p:pic>
        <p:nvPicPr>
          <p:cNvPr id="331" name="Рисунок 4" descr=""/>
          <p:cNvPicPr/>
          <p:nvPr/>
        </p:nvPicPr>
        <p:blipFill>
          <a:blip r:embed="rId3"/>
          <a:stretch/>
        </p:blipFill>
        <p:spPr>
          <a:xfrm>
            <a:off x="1801080" y="4255200"/>
            <a:ext cx="3049560" cy="2021760"/>
          </a:xfrm>
          <a:prstGeom prst="rect">
            <a:avLst/>
          </a:prstGeom>
          <a:ln w="0">
            <a:noFill/>
          </a:ln>
          <a:effectLst>
            <a:softEdge rad="190440"/>
          </a:effectLst>
        </p:spPr>
      </p:pic>
      <p:pic>
        <p:nvPicPr>
          <p:cNvPr id="332" name="Рисунок 7" descr=""/>
          <p:cNvPicPr/>
          <p:nvPr/>
        </p:nvPicPr>
        <p:blipFill>
          <a:blip r:embed="rId4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</p:spTree>
  </p:cSld>
  <p:transition>
    <p:cover dir="r"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ustomShape 1"/>
          <p:cNvSpPr/>
          <p:nvPr/>
        </p:nvSpPr>
        <p:spPr>
          <a:xfrm>
            <a:off x="1626840" y="283680"/>
            <a:ext cx="8907840" cy="50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1720" rIns="81720" tIns="40680" bIns="4068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Абоненти з лічильниками, населення (% </a:t>
            </a: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на початок року)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8" name="Рисунок 4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19" name="Рисунок 3" descr=""/>
          <p:cNvPicPr/>
          <p:nvPr/>
        </p:nvPicPr>
        <p:blipFill>
          <a:blip r:embed="rId2"/>
          <a:stretch/>
        </p:blipFill>
        <p:spPr>
          <a:xfrm>
            <a:off x="1228680" y="870120"/>
            <a:ext cx="9734040" cy="5611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/>
          <p:nvPr/>
        </p:nvSpPr>
        <p:spPr>
          <a:xfrm>
            <a:off x="910080" y="113760"/>
            <a:ext cx="103712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0880" bIns="45000" anchor="ctr">
            <a:normAutofit/>
          </a:bodyPr>
          <a:p>
            <a:pPr algn="ctr" defTabSz="914400">
              <a:lnSpc>
                <a:spcPct val="90000"/>
              </a:lnSpc>
            </a:pPr>
            <a:r>
              <a:rPr b="0" lang="en-GB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Заборгованість</a:t>
            </a: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населення </a:t>
            </a:r>
            <a:r>
              <a:rPr b="0" lang="en-GB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 надані послуги </a:t>
            </a: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 порівнянні з середньомісячним нарахуванням на початок року </a:t>
            </a:r>
            <a:r>
              <a:rPr b="0" lang="en-GB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тис.грн</a:t>
            </a:r>
            <a:r>
              <a:rPr b="0" lang="en-GB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r>
              <a:rPr b="0" lang="en-GB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1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sp>
        <p:nvSpPr>
          <p:cNvPr id="422" name="TextBox 1"/>
          <p:cNvSpPr/>
          <p:nvPr/>
        </p:nvSpPr>
        <p:spPr>
          <a:xfrm>
            <a:off x="1629360" y="6283080"/>
            <a:ext cx="956592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uk-UA" sz="1200" spc="-1" strike="noStrike">
                <a:solidFill>
                  <a:schemeClr val="dk1"/>
                </a:solidFill>
                <a:latin typeface="Arial"/>
                <a:ea typeface="DejaVu Sans"/>
              </a:rPr>
              <a:t>Примітка: Дебіторська заборгованість включає суму поточного нарахування за попередній місяць, термін сплати якого ще не настав</a:t>
            </a:r>
            <a:endParaRPr b="0" lang="uk-UA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3" name="Рисунок 4" descr=""/>
          <p:cNvPicPr/>
          <p:nvPr/>
        </p:nvPicPr>
        <p:blipFill>
          <a:blip r:embed="rId2"/>
          <a:stretch/>
        </p:blipFill>
        <p:spPr>
          <a:xfrm>
            <a:off x="1114560" y="887760"/>
            <a:ext cx="9962640" cy="5568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Рисунок 7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sp>
        <p:nvSpPr>
          <p:cNvPr id="425" name="CustomShape 1"/>
          <p:cNvSpPr/>
          <p:nvPr/>
        </p:nvSpPr>
        <p:spPr>
          <a:xfrm>
            <a:off x="1390680" y="113760"/>
            <a:ext cx="10513440" cy="108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6666"/>
          </a:bodyPr>
          <a:p>
            <a:pPr algn="ctr" defTabSz="914400">
              <a:lnSpc>
                <a:spcPct val="90000"/>
              </a:lnSpc>
            </a:pPr>
            <a:r>
              <a:rPr b="0" lang="en-GB" sz="25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Дебіторська заборгованість </a:t>
            </a:r>
            <a:r>
              <a:rPr b="0" lang="uk-UA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юридичних осіб та підприємців </a:t>
            </a:r>
            <a:r>
              <a:rPr b="0" lang="en-GB" sz="25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станом на 01.01 за надані послуги з водопостачання та водовідведення </a:t>
            </a:r>
            <a:r>
              <a:rPr b="0" lang="uk-UA" sz="25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 порівнянні з середньомісячним нарахуванням (тис.грн)</a:t>
            </a:r>
            <a:endParaRPr b="0" lang="uk-UA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CustomShape 2"/>
          <p:cNvSpPr/>
          <p:nvPr/>
        </p:nvSpPr>
        <p:spPr>
          <a:xfrm>
            <a:off x="144000" y="6198120"/>
            <a:ext cx="11903760" cy="36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 defTabSz="914400">
              <a:lnSpc>
                <a:spcPct val="90000"/>
              </a:lnSpc>
            </a:pPr>
            <a:r>
              <a:rPr b="0" lang="uk-UA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КП ТМ «ТМТКЕ» ТМР – Комунальне підприємство теплових мереж «Тернопільміськтеплокомуненерго» Тернопільської міської ради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7" name="Рисунок 3" descr=""/>
          <p:cNvPicPr/>
          <p:nvPr/>
        </p:nvPicPr>
        <p:blipFill>
          <a:blip r:embed="rId2"/>
          <a:stretch/>
        </p:blipFill>
        <p:spPr>
          <a:xfrm>
            <a:off x="1620720" y="296640"/>
            <a:ext cx="8949960" cy="6134400"/>
          </a:xfrm>
          <a:prstGeom prst="rect">
            <a:avLst/>
          </a:prstGeom>
          <a:ln w="0">
            <a:noFill/>
          </a:ln>
        </p:spPr>
      </p:pic>
      <p:pic>
        <p:nvPicPr>
          <p:cNvPr id="428" name="Рисунок 7" descr=""/>
          <p:cNvPicPr/>
          <p:nvPr/>
        </p:nvPicPr>
        <p:blipFill>
          <a:blip r:embed="rId3"/>
          <a:stretch/>
        </p:blipFill>
        <p:spPr>
          <a:xfrm>
            <a:off x="6789960" y="1200240"/>
            <a:ext cx="3352320" cy="1580760"/>
          </a:xfrm>
          <a:prstGeom prst="rect">
            <a:avLst/>
          </a:prstGeom>
          <a:ln w="0">
            <a:noFill/>
          </a:ln>
        </p:spPr>
      </p:pic>
      <p:pic>
        <p:nvPicPr>
          <p:cNvPr id="429" name="Рисунок 11" descr=""/>
          <p:cNvPicPr/>
          <p:nvPr/>
        </p:nvPicPr>
        <p:blipFill>
          <a:blip r:embed="rId4"/>
          <a:stretch/>
        </p:blipFill>
        <p:spPr>
          <a:xfrm>
            <a:off x="6562440" y="1605960"/>
            <a:ext cx="2990520" cy="1875960"/>
          </a:xfrm>
          <a:prstGeom prst="rect">
            <a:avLst/>
          </a:prstGeom>
          <a:ln w="0">
            <a:noFill/>
          </a:ln>
        </p:spPr>
      </p:pic>
      <p:pic>
        <p:nvPicPr>
          <p:cNvPr id="430" name="Рисунок 13" descr=""/>
          <p:cNvPicPr/>
          <p:nvPr/>
        </p:nvPicPr>
        <p:blipFill>
          <a:blip r:embed="rId5"/>
          <a:stretch/>
        </p:blipFill>
        <p:spPr>
          <a:xfrm>
            <a:off x="5700600" y="2022480"/>
            <a:ext cx="3238200" cy="3190680"/>
          </a:xfrm>
          <a:prstGeom prst="rect">
            <a:avLst/>
          </a:prstGeom>
          <a:ln w="0">
            <a:noFill/>
          </a:ln>
        </p:spPr>
      </p:pic>
      <p:pic>
        <p:nvPicPr>
          <p:cNvPr id="431" name="Рисунок 15" descr=""/>
          <p:cNvPicPr/>
          <p:nvPr/>
        </p:nvPicPr>
        <p:blipFill>
          <a:blip r:embed="rId6"/>
          <a:stretch/>
        </p:blipFill>
        <p:spPr>
          <a:xfrm>
            <a:off x="5135760" y="2508480"/>
            <a:ext cx="3219120" cy="2476080"/>
          </a:xfrm>
          <a:prstGeom prst="rect">
            <a:avLst/>
          </a:prstGeom>
          <a:ln w="0">
            <a:noFill/>
          </a:ln>
        </p:spPr>
      </p:pic>
      <p:pic>
        <p:nvPicPr>
          <p:cNvPr id="432" name="Рисунок 17" descr=""/>
          <p:cNvPicPr/>
          <p:nvPr/>
        </p:nvPicPr>
        <p:blipFill>
          <a:blip r:embed="rId7"/>
          <a:stretch/>
        </p:blipFill>
        <p:spPr>
          <a:xfrm>
            <a:off x="4799520" y="2951280"/>
            <a:ext cx="2914200" cy="2545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90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uk-UA" sz="3200" spc="-1" strike="noStrike">
                <a:solidFill>
                  <a:schemeClr val="dk1"/>
                </a:solidFill>
                <a:latin typeface="Arial"/>
                <a:ea typeface="DejaVu Sans"/>
              </a:rPr>
              <a:t>Результати господарської діяльності</a:t>
            </a:r>
            <a:endParaRPr b="0" lang="uk-UA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434" name="Рисунок 8" descr=""/>
          <p:cNvPicPr/>
          <p:nvPr/>
        </p:nvPicPr>
        <p:blipFill>
          <a:blip r:embed="rId1"/>
          <a:srcRect l="11540" t="7207" r="11172" b="9124"/>
          <a:stretch/>
        </p:blipFill>
        <p:spPr>
          <a:xfrm>
            <a:off x="613800" y="365040"/>
            <a:ext cx="909720" cy="908280"/>
          </a:xfrm>
          <a:prstGeom prst="rect">
            <a:avLst/>
          </a:prstGeom>
          <a:ln w="0">
            <a:noFill/>
          </a:ln>
        </p:spPr>
      </p:pic>
      <p:sp>
        <p:nvSpPr>
          <p:cNvPr id="435" name="TextBox 4"/>
          <p:cNvSpPr/>
          <p:nvPr/>
        </p:nvSpPr>
        <p:spPr>
          <a:xfrm>
            <a:off x="623880" y="5187600"/>
            <a:ext cx="1094364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uk-UA" sz="16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Збитковість спричинена </a:t>
            </a:r>
            <a:r>
              <a:rPr b="0" lang="uk-UA" sz="1600" spc="-1" strike="noStrike">
                <a:solidFill>
                  <a:srgbClr val="000000"/>
                </a:solidFill>
                <a:latin typeface="Times New Roman"/>
                <a:ea typeface="Arial Unicode MS"/>
              </a:rPr>
              <a:t>встановленням </a:t>
            </a:r>
            <a:r>
              <a:rPr b="0" lang="uk-UA" sz="16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Національною комісією, що здійснює державне регулювання у сферах енергетики та комунальних послуг</a:t>
            </a:r>
            <a:r>
              <a:rPr b="0" lang="uk-UA" sz="1600" spc="-1" strike="noStrike">
                <a:solidFill>
                  <a:srgbClr val="000000"/>
                </a:solidFill>
                <a:latin typeface="Times New Roman"/>
                <a:ea typeface="Arial Unicode MS"/>
              </a:rPr>
              <a:t> </a:t>
            </a:r>
            <a:r>
              <a:rPr b="1" lang="uk-UA" sz="1600" spc="-1" strike="noStrike">
                <a:solidFill>
                  <a:srgbClr val="000000"/>
                </a:solidFill>
                <a:latin typeface="Times New Roman"/>
                <a:ea typeface="Arial Unicode MS"/>
              </a:rPr>
              <a:t>обмеження</a:t>
            </a:r>
            <a:r>
              <a:rPr b="0" lang="uk-UA" sz="1600" spc="-1" strike="noStrike">
                <a:solidFill>
                  <a:srgbClr val="000000"/>
                </a:solidFill>
                <a:latin typeface="Times New Roman"/>
                <a:ea typeface="Arial Unicode MS"/>
              </a:rPr>
              <a:t> на застосування </a:t>
            </a:r>
            <a:r>
              <a:rPr b="0" lang="uk-UA" sz="1600" spc="-1" strike="noStrike">
                <a:solidFill>
                  <a:srgbClr val="000000"/>
                </a:solidFill>
                <a:latin typeface="Times New Roman"/>
                <a:ea typeface="Arial Unicode MS"/>
              </a:rPr>
              <a:t>економічно-обґрунтованих тарифів </a:t>
            </a:r>
            <a:r>
              <a:rPr b="1" lang="uk-UA" sz="1600" spc="-1" strike="noStrike">
                <a:solidFill>
                  <a:srgbClr val="000000"/>
                </a:solidFill>
                <a:latin typeface="Times New Roman"/>
                <a:ea typeface="Arial Unicode MS"/>
              </a:rPr>
              <a:t>для категорії «населення»</a:t>
            </a:r>
            <a:r>
              <a:rPr b="0" lang="uk-UA" sz="1600" spc="-1" strike="noStrike">
                <a:solidFill>
                  <a:srgbClr val="000000"/>
                </a:solidFill>
                <a:latin typeface="Times New Roman"/>
                <a:ea typeface="Arial Unicode MS"/>
              </a:rPr>
              <a:t> у 2025 році (для населення діяли тарифи, які застосовувалися станом на 24.02.2022р.), згідно із пунктом 2 Постанови НКРЕКП від 24.12.2024 № 2320</a:t>
            </a:r>
            <a:r>
              <a:rPr b="0" lang="uk-UA" sz="1600" spc="-1" strike="noStrike">
                <a:solidFill>
                  <a:schemeClr val="dk1"/>
                </a:solidFill>
                <a:latin typeface="Times New Roman"/>
                <a:ea typeface="DejaVu Sans"/>
              </a:rPr>
              <a:t>.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36" name="Таблиця 3"/>
          <p:cNvGraphicFramePr/>
          <p:nvPr/>
        </p:nvGraphicFramePr>
        <p:xfrm>
          <a:off x="1523880" y="1274040"/>
          <a:ext cx="9677160" cy="3969000"/>
        </p:xfrm>
        <a:graphic>
          <a:graphicData uri="http://schemas.openxmlformats.org/drawingml/2006/table">
            <a:tbl>
              <a:tblPr/>
              <a:tblGrid>
                <a:gridCol w="5006880"/>
                <a:gridCol w="1514880"/>
                <a:gridCol w="1595520"/>
                <a:gridCol w="1559520"/>
              </a:tblGrid>
              <a:tr h="71460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20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Показники</a:t>
                      </a:r>
                      <a:endParaRPr b="0" lang="uk-UA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20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2024 рік</a:t>
                      </a:r>
                      <a:endParaRPr b="0" lang="uk-UA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20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МСФЗ</a:t>
                      </a:r>
                      <a:endParaRPr b="0" lang="uk-UA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20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2025 рік</a:t>
                      </a:r>
                      <a:endParaRPr b="0" lang="uk-UA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20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МСФЗ</a:t>
                      </a:r>
                      <a:endParaRPr b="0" lang="uk-UA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20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Відхилення</a:t>
                      </a:r>
                      <a:endParaRPr b="0" lang="uk-UA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684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Доходи від реалізації послуг та доходи від інших видів діяльності (без ПДВ), тис.грн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446 533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512 884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+ 66 351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406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Витрати (без ПДВ), тис.грн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561 310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538 490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- 22 820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714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Фінансові результати (прибуток +, збиток -), тис.грн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- 114 777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- 25 606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+ 89 171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03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Податок на прибуток, тис.грн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</a:t>
                      </a: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22 911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</a:t>
                      </a: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184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</a:t>
                      </a:r>
                      <a:r>
                        <a:rPr b="1" lang="en-US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 2</a:t>
                      </a: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2 727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03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Чистий фінансовий результат, тис.грн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</a:t>
                      </a: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9</a:t>
                      </a:r>
                      <a:r>
                        <a:rPr b="1" lang="en-US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1 8</a:t>
                      </a: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6</a:t>
                      </a:r>
                      <a:r>
                        <a:rPr b="1" lang="en-US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6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</a:t>
                      </a: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25 422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uk-UA" sz="2000" spc="-1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+ 66 444</a:t>
                      </a:r>
                      <a:endParaRPr b="0" lang="uk-UA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40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DejaVu Sans"/>
              </a:rPr>
              <a:t>Порівняння структури тарифу </a:t>
            </a:r>
            <a:br>
              <a:rPr sz="2400"/>
            </a:br>
            <a:r>
              <a:rPr b="0" lang="uk-UA" sz="2400" spc="-1" strike="noStrike">
                <a:solidFill>
                  <a:schemeClr val="dk1"/>
                </a:solidFill>
                <a:latin typeface="Arial"/>
                <a:ea typeface="DejaVu Sans"/>
              </a:rPr>
              <a:t>на централізоване водопостачання, тис.грн    </a:t>
            </a:r>
            <a:endParaRPr b="0" lang="uk-UA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438" name="Рисунок 6" descr=""/>
          <p:cNvPicPr/>
          <p:nvPr/>
        </p:nvPicPr>
        <p:blipFill>
          <a:blip r:embed="rId1"/>
          <a:stretch/>
        </p:blipFill>
        <p:spPr>
          <a:xfrm>
            <a:off x="657360" y="113760"/>
            <a:ext cx="907920" cy="907920"/>
          </a:xfrm>
          <a:prstGeom prst="rect">
            <a:avLst/>
          </a:prstGeom>
          <a:ln w="0">
            <a:noFill/>
          </a:ln>
        </p:spPr>
      </p:pic>
      <p:sp>
        <p:nvSpPr>
          <p:cNvPr id="439" name="TextBox 2"/>
          <p:cNvSpPr/>
          <p:nvPr/>
        </p:nvSpPr>
        <p:spPr>
          <a:xfrm>
            <a:off x="488160" y="6053400"/>
            <a:ext cx="11132280" cy="68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uk-UA" sz="13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DejaVu Sans"/>
              </a:rPr>
              <a:t>Через встановлення </a:t>
            </a:r>
            <a:r>
              <a:rPr b="1" lang="ru-RU" sz="13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DejaVu Sans"/>
              </a:rPr>
              <a:t>обмеження на застосування економічно-обґрунтованих тарифів для категорії «населення» </a:t>
            </a:r>
            <a:r>
              <a:rPr b="1" lang="uk-UA" sz="13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DejaVu Sans"/>
              </a:rPr>
              <a:t>на централізоване водопостачання у 2025 році, сума  недоотриманих доходів становить 101 152 тис.грн., в тому числі для погашення зобов</a:t>
            </a:r>
            <a:r>
              <a:rPr b="1" lang="en-US" sz="13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DejaVu Sans"/>
              </a:rPr>
              <a:t>’</a:t>
            </a:r>
            <a:r>
              <a:rPr b="1" lang="uk-UA" sz="13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DejaVu Sans"/>
              </a:rPr>
              <a:t>язань перед Мінфіном (кредит Світового банку) – 84 231 тис.грн. </a:t>
            </a:r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40" name="Таблиця 9"/>
          <p:cNvGraphicFramePr/>
          <p:nvPr/>
        </p:nvGraphicFramePr>
        <p:xfrm>
          <a:off x="657360" y="1066680"/>
          <a:ext cx="10837800" cy="4980960"/>
        </p:xfrm>
        <a:graphic>
          <a:graphicData uri="http://schemas.openxmlformats.org/drawingml/2006/table">
            <a:tbl>
              <a:tblPr/>
              <a:tblGrid>
                <a:gridCol w="316800"/>
                <a:gridCol w="4824000"/>
                <a:gridCol w="2061720"/>
                <a:gridCol w="1909440"/>
                <a:gridCol w="1725480"/>
              </a:tblGrid>
              <a:tr h="34236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№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Показники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План 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10 384,9 тис.куб.м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Факт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10 </a:t>
                      </a:r>
                      <a:r>
                        <a:rPr b="0" lang="en-US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681,3</a:t>
                      </a: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 тис.куб.м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Відхилення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+ 296,4 </a:t>
                      </a: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тис.куб.м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472c4"/>
                    </a:solidFill>
                  </a:tcPr>
                </a:tc>
              </a:tr>
              <a:tr h="1774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Доходи від централізованого водопостачання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203 328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209 341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+ 6 013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67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Витрати на надання послуги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33 047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226 349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+ 93 302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електроенергія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51 796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83 526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+ 31 730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682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матеріальні витрати на ремонт 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2 061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3 167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+ 1 106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інші матеріальні витрати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2 18</a:t>
                      </a: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5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4 883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+ 2 698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оплата праці та єдиний соц. внесок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34 466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49 878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+ 15 412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23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амортизація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12 689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33 212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+ 20 523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060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податки та збори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8 387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15 188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+ 6 801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574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інші операційні витрати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6 014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11 259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+ 5 245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4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фінансові витрати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15 449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25 236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+ 9 787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10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Сума компенсації та коригування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- 5 </a:t>
                      </a: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146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+ 5 146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7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Податок на прибуток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11 506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- 87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- 11 593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61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5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Фінансові результати діяльності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63 921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</a:t>
                      </a:r>
                      <a:r>
                        <a:rPr b="1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6 921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- 80 842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73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інвестиційна складова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61 260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</a:t>
                      </a: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6 921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- 78 181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80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200" spc="-1" strike="noStrike">
                        <a:solidFill>
                          <a:srgbClr val="203864"/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203864"/>
                        </a:buClr>
                        <a:buFont typeface="Wingdings" charset="2"/>
                        <a:buChar char=""/>
                      </a:pP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інше використання прибутку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2 </a:t>
                      </a:r>
                      <a:r>
                        <a:rPr b="0" lang="uk-UA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661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200" spc="-1" strike="noStrike">
                          <a:solidFill>
                            <a:srgbClr val="203864"/>
                          </a:solidFill>
                          <a:latin typeface="Arial"/>
                          <a:ea typeface="DejaVu Sans"/>
                        </a:rPr>
                        <a:t>- 2 661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584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6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Недоотримані прибутки, в т.ч. для сплати фін. зобов</a:t>
                      </a:r>
                      <a:r>
                        <a:rPr b="1" lang="en-US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’</a:t>
                      </a:r>
                      <a:r>
                        <a:rPr b="1" lang="uk-UA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язань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-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+ 1</a:t>
                      </a:r>
                      <a:r>
                        <a:rPr b="1" lang="uk-UA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r>
                        <a:rPr b="1" lang="en-US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1 152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+ 1</a:t>
                      </a:r>
                      <a:r>
                        <a:rPr b="1" lang="uk-UA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r>
                        <a:rPr b="1" lang="en-US" sz="120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1 152</a:t>
                      </a:r>
                      <a:endParaRPr b="0" lang="uk-UA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45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uk-UA" sz="2400" spc="-1" strike="noStrike">
                <a:solidFill>
                  <a:schemeClr val="dk1"/>
                </a:solidFill>
                <a:latin typeface="Arial"/>
                <a:ea typeface="DejaVu Sans"/>
              </a:rPr>
              <a:t>Порівняння структури тарифу </a:t>
            </a:r>
            <a:br>
              <a:rPr sz="2400"/>
            </a:br>
            <a:r>
              <a:rPr b="0" lang="uk-UA" sz="2400" spc="-1" strike="noStrike">
                <a:solidFill>
                  <a:schemeClr val="dk1"/>
                </a:solidFill>
                <a:latin typeface="Arial"/>
                <a:ea typeface="DejaVu Sans"/>
              </a:rPr>
              <a:t>на централізоване водовідведення, тис.грн</a:t>
            </a:r>
            <a:endParaRPr b="0" lang="uk-UA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442" name="Рисунок 4" descr=""/>
          <p:cNvPicPr/>
          <p:nvPr/>
        </p:nvPicPr>
        <p:blipFill>
          <a:blip r:embed="rId1"/>
          <a:stretch/>
        </p:blipFill>
        <p:spPr>
          <a:xfrm>
            <a:off x="657360" y="113760"/>
            <a:ext cx="907920" cy="907920"/>
          </a:xfrm>
          <a:prstGeom prst="rect">
            <a:avLst/>
          </a:prstGeom>
          <a:ln w="0">
            <a:noFill/>
          </a:ln>
        </p:spPr>
      </p:pic>
      <p:sp>
        <p:nvSpPr>
          <p:cNvPr id="443" name="TextBox 5"/>
          <p:cNvSpPr/>
          <p:nvPr/>
        </p:nvSpPr>
        <p:spPr>
          <a:xfrm>
            <a:off x="532800" y="6071040"/>
            <a:ext cx="11238840" cy="68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uk-UA" sz="1300" spc="-1" strike="noStrike">
                <a:solidFill>
                  <a:schemeClr val="accent6">
                    <a:lumMod val="50000"/>
                  </a:schemeClr>
                </a:solidFill>
                <a:latin typeface="Arial"/>
                <a:ea typeface="DejaVu Sans"/>
              </a:rPr>
              <a:t>Через встановлення </a:t>
            </a:r>
            <a:r>
              <a:rPr b="1" lang="ru-RU" sz="1300" spc="-1" strike="noStrike">
                <a:solidFill>
                  <a:schemeClr val="accent6">
                    <a:lumMod val="50000"/>
                  </a:schemeClr>
                </a:solidFill>
                <a:latin typeface="Arial"/>
                <a:ea typeface="DejaVu Sans"/>
              </a:rPr>
              <a:t>обмеження на застосування економічно-обґрунтованих тарифів для категорії «населення» </a:t>
            </a:r>
            <a:r>
              <a:rPr b="1" lang="uk-UA" sz="1300" spc="-1" strike="noStrike">
                <a:solidFill>
                  <a:schemeClr val="accent6">
                    <a:lumMod val="50000"/>
                  </a:schemeClr>
                </a:solidFill>
                <a:latin typeface="Arial"/>
                <a:ea typeface="DejaVu Sans"/>
              </a:rPr>
              <a:t>на централізоване водовідведення у 2025 році, сума недоотриманих доходів становить 64 114 тис.грн., в т ч. для погашення зобов</a:t>
            </a:r>
            <a:r>
              <a:rPr b="1" lang="en-US" sz="1300" spc="-1" strike="noStrike">
                <a:solidFill>
                  <a:schemeClr val="accent6">
                    <a:lumMod val="50000"/>
                  </a:schemeClr>
                </a:solidFill>
                <a:latin typeface="Arial"/>
                <a:ea typeface="DejaVu Sans"/>
              </a:rPr>
              <a:t>’</a:t>
            </a:r>
            <a:r>
              <a:rPr b="1" lang="uk-UA" sz="1300" spc="-1" strike="noStrike">
                <a:solidFill>
                  <a:schemeClr val="accent6">
                    <a:lumMod val="50000"/>
                  </a:schemeClr>
                </a:solidFill>
                <a:latin typeface="Arial"/>
                <a:ea typeface="DejaVu Sans"/>
              </a:rPr>
              <a:t>язань перед Мінфіном (кредит Світового банку) – 45 192 тис.грн. </a:t>
            </a:r>
            <a:endParaRPr b="0" lang="uk-UA" sz="13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44" name="Таблиця 3"/>
          <p:cNvGraphicFramePr/>
          <p:nvPr/>
        </p:nvGraphicFramePr>
        <p:xfrm>
          <a:off x="657360" y="1060920"/>
          <a:ext cx="11044080" cy="4971240"/>
        </p:xfrm>
        <a:graphic>
          <a:graphicData uri="http://schemas.openxmlformats.org/drawingml/2006/table">
            <a:tbl>
              <a:tblPr/>
              <a:tblGrid>
                <a:gridCol w="412200"/>
                <a:gridCol w="4383720"/>
                <a:gridCol w="2142360"/>
                <a:gridCol w="2106360"/>
                <a:gridCol w="1999080"/>
              </a:tblGrid>
              <a:tr h="514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№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Показники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План 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10 </a:t>
                      </a:r>
                      <a:r>
                        <a:rPr b="0" lang="en-US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873,5</a:t>
                      </a: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 тис.куб.м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Факт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r>
                        <a:rPr b="0" lang="en-US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1 081,8</a:t>
                      </a: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 тис.куб.м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Відхилення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+ 208,3 </a:t>
                      </a: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тис.куб.м</a:t>
                      </a:r>
                      <a:endParaRPr b="0" lang="uk-UA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0ad47"/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Доходи від центр. водовідведення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198 622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202 195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+ 3 573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Витрати на надання послуги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169 984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</a:t>
                      </a: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21 208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+ 51 224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електроенергія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73 940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92 686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+ 18 746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матеріальні витрати на ремонт 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2 354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2 398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+ 44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818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інші матеріальні витрати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2 564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4 078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+ 1 514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818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оплата праці та єдиний соц. внесок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57 462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67 922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+ 10 460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амортизація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11 792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28 498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+ 16 706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податки та збори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6 024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8 932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+ 2 908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інші операційні витрати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4 669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6 729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+ 2 060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фінансові витрати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11 179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9 965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- 1 214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Сума компенсації та коригування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- 15 609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+ 15 609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9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Податок на прибуток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6 750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- 91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 6 841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5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Фінансові результати діяльності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37 497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- 18 922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- 56 419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інвестиційна складова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34 098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- 18 922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- 53 020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1" lang="uk-UA" sz="1050" spc="-1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DejaVu Sans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385623"/>
                        </a:buClr>
                        <a:buFont typeface="Wingdings" charset="2"/>
                        <a:buChar char=""/>
                      </a:pPr>
                      <a:r>
                        <a:rPr b="0" lang="uk-UA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інше використання прибутку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3 399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050" spc="-1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DejaVu Sans"/>
                        </a:rPr>
                        <a:t>- 3 399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6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6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uk-UA" sz="105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Недоотримані прибутки для сплати фін. зобов</a:t>
                      </a:r>
                      <a:r>
                        <a:rPr b="1" lang="en-US" sz="105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’</a:t>
                      </a:r>
                      <a:r>
                        <a:rPr b="1" lang="uk-UA" sz="105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язань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-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+ 64 114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050" spc="-1" strike="noStrike">
                          <a:solidFill>
                            <a:srgbClr val="990033"/>
                          </a:solidFill>
                          <a:latin typeface="Arial"/>
                          <a:ea typeface="DejaVu Sans"/>
                        </a:rPr>
                        <a:t>+ 64 114</a:t>
                      </a:r>
                      <a:endParaRPr b="0" lang="uk-UA" sz="105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Рисунок 5" descr=""/>
          <p:cNvPicPr/>
          <p:nvPr/>
        </p:nvPicPr>
        <p:blipFill>
          <a:blip r:embed="rId1"/>
          <a:srcRect l="11540" t="7207" r="11172" b="9124"/>
          <a:stretch/>
        </p:blipFill>
        <p:spPr>
          <a:xfrm>
            <a:off x="263880" y="65880"/>
            <a:ext cx="909360" cy="907920"/>
          </a:xfrm>
          <a:prstGeom prst="rect">
            <a:avLst/>
          </a:prstGeom>
          <a:ln w="0">
            <a:noFill/>
          </a:ln>
        </p:spPr>
      </p:pic>
      <p:sp>
        <p:nvSpPr>
          <p:cNvPr id="446" name="CustomShape 1"/>
          <p:cNvSpPr/>
          <p:nvPr/>
        </p:nvSpPr>
        <p:spPr>
          <a:xfrm>
            <a:off x="232560" y="6008760"/>
            <a:ext cx="11725920" cy="7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uk-UA" sz="1400" spc="-1" strike="noStrike">
                <a:solidFill>
                  <a:srgbClr val="000000"/>
                </a:solidFill>
                <a:latin typeface="Calibri Light"/>
                <a:ea typeface="DejaVu Sans"/>
              </a:rPr>
              <a:t>Примітка: Із 2022 року частина витрат на заробітну плату, а саме зарплата 75 осіб, не входить в основний тариф, а відшкодовується за рахунок плати за абонентське обслуговування</a:t>
            </a:r>
            <a:endParaRPr b="0" lang="uk-UA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CustomShape 2"/>
          <p:cNvSpPr/>
          <p:nvPr/>
        </p:nvSpPr>
        <p:spPr>
          <a:xfrm>
            <a:off x="413280" y="65880"/>
            <a:ext cx="11777760" cy="55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Чисельність персоналу у штатах та фактична середньооблікова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48" name="Содержимое 4"/>
          <p:cNvGraphicFramePr/>
          <p:nvPr/>
        </p:nvGraphicFramePr>
        <p:xfrm>
          <a:off x="413280" y="1062360"/>
          <a:ext cx="11364840" cy="50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ustomShape 1"/>
          <p:cNvSpPr/>
          <p:nvPr/>
        </p:nvSpPr>
        <p:spPr>
          <a:xfrm>
            <a:off x="1290600" y="390960"/>
            <a:ext cx="10170000" cy="47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marL="195840" indent="-326160" algn="ctr" defTabSz="914400">
              <a:lnSpc>
                <a:spcPct val="90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</a:t>
            </a: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ікова структура працівників КП «Тернопільводоканал»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1" name="Рисунок 6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52" name="Рисунок 2" descr=""/>
          <p:cNvPicPr/>
          <p:nvPr/>
        </p:nvPicPr>
        <p:blipFill>
          <a:blip r:embed="rId2"/>
          <a:stretch/>
        </p:blipFill>
        <p:spPr>
          <a:xfrm>
            <a:off x="1015920" y="1467000"/>
            <a:ext cx="10159920" cy="439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CustomShape 1"/>
          <p:cNvSpPr/>
          <p:nvPr/>
        </p:nvSpPr>
        <p:spPr>
          <a:xfrm>
            <a:off x="2089080" y="113760"/>
            <a:ext cx="8229600" cy="103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2480" bIns="4248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Участь у Проєкті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«Розвиток Міської Інфраструктури – 2»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CustomShape 2"/>
          <p:cNvSpPr/>
          <p:nvPr/>
        </p:nvSpPr>
        <p:spPr>
          <a:xfrm>
            <a:off x="783720" y="2079360"/>
            <a:ext cx="10623600" cy="69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2480" bIns="42480" anchor="ctr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uk-UA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Успішно завершено реалізацію 10 контрактів 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uk-UA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 рамках Проєкту </a:t>
            </a:r>
            <a:r>
              <a:rPr b="1" lang="uk-UA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«</a:t>
            </a:r>
            <a:r>
              <a:rPr b="1" lang="uk-UA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Розвиток Міської Інфраструктури – 2»</a:t>
            </a:r>
            <a:endParaRPr b="0" lang="uk-UA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5" name="Рисунок 7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456" name="Рисунок 2" descr=""/>
          <p:cNvPicPr/>
          <p:nvPr/>
        </p:nvPicPr>
        <p:blipFill>
          <a:blip r:embed="rId2"/>
          <a:stretch/>
        </p:blipFill>
        <p:spPr>
          <a:xfrm>
            <a:off x="1507680" y="3837600"/>
            <a:ext cx="3737160" cy="761400"/>
          </a:xfrm>
          <a:prstGeom prst="rect">
            <a:avLst/>
          </a:prstGeom>
          <a:ln w="0">
            <a:noFill/>
          </a:ln>
        </p:spPr>
      </p:pic>
      <p:pic>
        <p:nvPicPr>
          <p:cNvPr id="457" name="Рисунок 3" descr=""/>
          <p:cNvPicPr/>
          <p:nvPr/>
        </p:nvPicPr>
        <p:blipFill>
          <a:blip r:embed="rId3"/>
          <a:stretch/>
        </p:blipFill>
        <p:spPr>
          <a:xfrm>
            <a:off x="9460080" y="3514680"/>
            <a:ext cx="1386000" cy="1386000"/>
          </a:xfrm>
          <a:prstGeom prst="rect">
            <a:avLst/>
          </a:prstGeom>
          <a:ln w="0">
            <a:noFill/>
          </a:ln>
        </p:spPr>
      </p:pic>
      <p:pic>
        <p:nvPicPr>
          <p:cNvPr id="458" name="Рисунок 4" descr=""/>
          <p:cNvPicPr/>
          <p:nvPr/>
        </p:nvPicPr>
        <p:blipFill>
          <a:blip r:embed="rId4"/>
          <a:stretch/>
        </p:blipFill>
        <p:spPr>
          <a:xfrm>
            <a:off x="6361920" y="3341880"/>
            <a:ext cx="1793880" cy="1833840"/>
          </a:xfrm>
          <a:prstGeom prst="rect">
            <a:avLst/>
          </a:prstGeom>
          <a:ln w="0">
            <a:noFill/>
          </a:ln>
        </p:spPr>
      </p:pic>
      <p:pic>
        <p:nvPicPr>
          <p:cNvPr id="459" name="Рисунок 5" descr=""/>
          <p:cNvPicPr/>
          <p:nvPr/>
        </p:nvPicPr>
        <p:blipFill>
          <a:blip r:embed="rId5"/>
          <a:stretch/>
        </p:blipFill>
        <p:spPr>
          <a:xfrm>
            <a:off x="1568160" y="5176080"/>
            <a:ext cx="3676680" cy="1060200"/>
          </a:xfrm>
          <a:prstGeom prst="rect">
            <a:avLst/>
          </a:prstGeom>
          <a:ln w="0">
            <a:noFill/>
          </a:ln>
        </p:spPr>
      </p:pic>
      <p:pic>
        <p:nvPicPr>
          <p:cNvPr id="460" name="Рисунок 6" descr=""/>
          <p:cNvPicPr/>
          <p:nvPr/>
        </p:nvPicPr>
        <p:blipFill>
          <a:blip r:embed="rId6"/>
          <a:stretch/>
        </p:blipFill>
        <p:spPr>
          <a:xfrm>
            <a:off x="6204240" y="5274000"/>
            <a:ext cx="4968000" cy="1060200"/>
          </a:xfrm>
          <a:prstGeom prst="rect">
            <a:avLst/>
          </a:prstGeom>
          <a:ln w="0">
            <a:noFill/>
          </a:ln>
        </p:spPr>
      </p:pic>
    </p:spTree>
  </p:cSld>
  <p:transition>
    <p:cover dir="r"/>
  </p:transition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4" descr=""/>
          <p:cNvPicPr/>
          <p:nvPr/>
        </p:nvPicPr>
        <p:blipFill>
          <a:blip r:embed="rId1"/>
          <a:srcRect l="11542" t="7221" r="11164" b="9112"/>
          <a:stretch/>
        </p:blipFill>
        <p:spPr>
          <a:xfrm>
            <a:off x="3143880" y="2000880"/>
            <a:ext cx="2202480" cy="2088720"/>
          </a:xfrm>
          <a:prstGeom prst="rect">
            <a:avLst/>
          </a:prstGeom>
          <a:ln w="0">
            <a:noFill/>
          </a:ln>
        </p:spPr>
      </p:pic>
      <p:sp>
        <p:nvSpPr>
          <p:cNvPr id="462" name="CustomShape 1"/>
          <p:cNvSpPr/>
          <p:nvPr/>
        </p:nvSpPr>
        <p:spPr>
          <a:xfrm>
            <a:off x="3413880" y="2805840"/>
            <a:ext cx="6095160" cy="25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uk-UA" sz="3600" spc="-1" strike="noStrike">
                <a:solidFill>
                  <a:srgbClr val="000000"/>
                </a:solidFill>
                <a:latin typeface="Consolas"/>
                <a:ea typeface="NSimSun"/>
              </a:rPr>
              <a:t>З ВАМИ - ЩОДНЯ!</a:t>
            </a:r>
            <a:endParaRPr b="0" lang="uk-UA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uk-UA" sz="2400" spc="-1" strike="noStrike">
                <a:solidFill>
                  <a:srgbClr val="000000"/>
                </a:solidFill>
                <a:latin typeface="Times New Roman"/>
                <a:ea typeface="NSimSun"/>
              </a:rPr>
              <a:t> </a:t>
            </a:r>
            <a:endParaRPr b="0" lang="uk-UA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uk-UA" sz="1800" spc="-1" strike="noStrike">
                <a:solidFill>
                  <a:srgbClr val="000000"/>
                </a:solidFill>
                <a:latin typeface="Times New Roman"/>
                <a:ea typeface="NSimSun"/>
              </a:rPr>
              <a:t> 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uk-UA" sz="1800" spc="-1" strike="noStrike">
                <a:solidFill>
                  <a:srgbClr val="000000"/>
                </a:solidFill>
                <a:latin typeface="Times New Roman"/>
                <a:ea typeface="NSimSun"/>
              </a:rPr>
              <a:t>0800509909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uk-UA" sz="1800" spc="-1" strike="noStrike" u="sng">
                <a:solidFill>
                  <a:srgbClr val="0563c1"/>
                </a:solidFill>
                <a:uFillTx/>
                <a:latin typeface="Times New Roman"/>
                <a:ea typeface="NSimSun"/>
                <a:hlinkClick r:id="rId2"/>
              </a:rPr>
              <a:t>info@vodokanal.te.ua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uk-UA" sz="1800" spc="-1" strike="noStrike" u="sng">
                <a:solidFill>
                  <a:srgbClr val="0563c1"/>
                </a:solidFill>
                <a:uFillTx/>
                <a:latin typeface="Times New Roman"/>
                <a:ea typeface="NSimSun"/>
                <a:hlinkClick r:id="rId3"/>
              </a:rPr>
              <a:t>www.vodokanal.te.ua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Times New Roman"/>
                <a:ea typeface="NSimSun"/>
              </a:rPr>
              <a:t>www. facebook.com/</a:t>
            </a:r>
            <a:r>
              <a:rPr b="0" lang="uk-UA" sz="1800" spc="-1" strike="noStrike">
                <a:solidFill>
                  <a:srgbClr val="000000"/>
                </a:solidFill>
                <a:latin typeface="Times New Roman"/>
                <a:ea typeface="NSimSun"/>
              </a:rPr>
              <a:t>КП-Тернопільводоканал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uk-UA" sz="1100" spc="-1" strike="noStrike">
                <a:solidFill>
                  <a:srgbClr val="000000"/>
                </a:solidFill>
                <a:latin typeface="Times New Roman"/>
                <a:ea typeface="NSimSun"/>
              </a:rPr>
              <a:t> </a:t>
            </a:r>
            <a:endParaRPr b="0" lang="uk-U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CustomShape 1"/>
          <p:cNvSpPr/>
          <p:nvPr/>
        </p:nvSpPr>
        <p:spPr>
          <a:xfrm>
            <a:off x="2100960" y="113760"/>
            <a:ext cx="8229600" cy="54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2480" bIns="4248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Система</a:t>
            </a:r>
            <a:r>
              <a:rPr b="1" lang="uk-UA" sz="218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водопостачання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CustomShape 2"/>
          <p:cNvSpPr/>
          <p:nvPr/>
        </p:nvSpPr>
        <p:spPr>
          <a:xfrm>
            <a:off x="783720" y="1459440"/>
            <a:ext cx="10623600" cy="219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2480" bIns="42480" anchor="ctr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Система водопостачання складається із 2-х водозаборів, 2-х насосних станцій ІІ-го підйому, 2-х станцій знезалізнення води, насосної станції ІІІ-го підйому та 14-ти резервуарів чистої води із збірного залізобетону  загальним об’ємом 44,0 тис.м3.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Водопостачання міста здійснюється з 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30 артезіанських свердловин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, розташованих на двох майданчиках: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Водозабір </a:t>
            </a:r>
            <a:r>
              <a:rPr b="1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“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Тернопільський”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– складається з 14 свердловин. 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Водозабір </a:t>
            </a:r>
            <a:r>
              <a:rPr b="1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“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Верхньо-Івачівський”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– складається з 16 свердловин.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Середньодобовий обсяг поданої у мережу води у 2025 році становить 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39,7 тис. м3/добу.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Загальна</a:t>
            </a:r>
            <a:r>
              <a:rPr b="0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довжина водопровідних мереж, які перебувають на балансі підприємства (станом на 01.01.2026) – 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3</a:t>
            </a:r>
            <a:r>
              <a:rPr b="1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7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2,55 км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Водопостачання міста здійснюється цілодобово.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5" name="Рисунок 4" descr=""/>
          <p:cNvPicPr/>
          <p:nvPr/>
        </p:nvPicPr>
        <p:blipFill>
          <a:blip r:embed="rId1"/>
          <a:stretch/>
        </p:blipFill>
        <p:spPr>
          <a:xfrm>
            <a:off x="957960" y="3997080"/>
            <a:ext cx="2920680" cy="2181240"/>
          </a:xfrm>
          <a:prstGeom prst="rect">
            <a:avLst/>
          </a:prstGeom>
          <a:ln w="0">
            <a:noFill/>
          </a:ln>
        </p:spPr>
      </p:pic>
      <p:pic>
        <p:nvPicPr>
          <p:cNvPr id="336" name="Рисунок 7" descr=""/>
          <p:cNvPicPr/>
          <p:nvPr/>
        </p:nvPicPr>
        <p:blipFill>
          <a:blip r:embed="rId2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337" name="Рисунок 7" descr=""/>
          <p:cNvPicPr/>
          <p:nvPr/>
        </p:nvPicPr>
        <p:blipFill>
          <a:blip r:embed="rId3"/>
          <a:stretch/>
        </p:blipFill>
        <p:spPr>
          <a:xfrm>
            <a:off x="8188560" y="3997080"/>
            <a:ext cx="3095280" cy="2181240"/>
          </a:xfrm>
          <a:prstGeom prst="rect">
            <a:avLst/>
          </a:prstGeom>
          <a:ln w="0">
            <a:noFill/>
          </a:ln>
        </p:spPr>
      </p:pic>
      <p:pic>
        <p:nvPicPr>
          <p:cNvPr id="338" name="Рисунок 1" descr=""/>
          <p:cNvPicPr/>
          <p:nvPr/>
        </p:nvPicPr>
        <p:blipFill>
          <a:blip r:embed="rId4"/>
          <a:stretch/>
        </p:blipFill>
        <p:spPr>
          <a:xfrm>
            <a:off x="4247280" y="3997080"/>
            <a:ext cx="3573000" cy="2181240"/>
          </a:xfrm>
          <a:prstGeom prst="rect">
            <a:avLst/>
          </a:prstGeom>
          <a:ln w="0">
            <a:noFill/>
          </a:ln>
        </p:spPr>
      </p:pic>
    </p:spTree>
  </p:cSld>
  <p:transition>
    <p:cover dir="r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CustomShape 1"/>
          <p:cNvSpPr/>
          <p:nvPr/>
        </p:nvSpPr>
        <p:spPr>
          <a:xfrm>
            <a:off x="1912320" y="113760"/>
            <a:ext cx="8229600" cy="51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2480" bIns="4248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Система водовідведення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CustomShape 2"/>
          <p:cNvSpPr/>
          <p:nvPr/>
        </p:nvSpPr>
        <p:spPr>
          <a:xfrm>
            <a:off x="449640" y="1221840"/>
            <a:ext cx="11154960" cy="254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1640" indent="431640" algn="just" defTabSz="914400">
              <a:lnSpc>
                <a:spcPct val="100000"/>
              </a:lnSpc>
              <a:spcBef>
                <a:spcPts val="363"/>
              </a:spcBef>
              <a:tabLst>
                <a:tab algn="l" pos="0"/>
              </a:tabLst>
            </a:pP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Система водовідведення складається із самопливних колекторів, каналізаційних насосних станцій (КНС), напірних трубопроводів та каналізаційних очисних споруд (КОС).          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marL="431640" indent="431640" algn="just" defTabSz="914400">
              <a:lnSpc>
                <a:spcPct val="100000"/>
              </a:lnSpc>
              <a:spcBef>
                <a:spcPts val="363"/>
              </a:spcBef>
              <a:tabLst>
                <a:tab algn="l" pos="0"/>
              </a:tabLst>
            </a:pP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Стічні води самопливними колекторами надходять до 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восьми каналізаційних насосних станцій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. Три КНС (№1, 2, 8) перекачують стоки напірними трубопроводами в системи самопливних колекторів інших басейнів каналізування, на інші КНС, а п'ять КНС (№4, 5, 7, 9, 10) перекачують стічні води на каналізаційні очисні споруди. Після очисних споруд очищені води скидаються у річку Серет.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marL="431640" indent="431640" algn="just" defTabSz="914400">
              <a:lnSpc>
                <a:spcPct val="100000"/>
              </a:lnSpc>
              <a:spcBef>
                <a:spcPts val="363"/>
              </a:spcBef>
              <a:tabLst>
                <a:tab algn="l" pos="0"/>
              </a:tabLst>
            </a:pP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Середньодобовий</a:t>
            </a:r>
            <a:r>
              <a:rPr b="0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обсяг очищених стоків у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2025 </a:t>
            </a:r>
            <a:r>
              <a:rPr b="0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році становив 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43,6 </a:t>
            </a:r>
            <a:r>
              <a:rPr b="1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тис. м3/добу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  <a:p>
            <a:pPr marL="431640" indent="431640" algn="just" defTabSz="914400">
              <a:lnSpc>
                <a:spcPct val="100000"/>
              </a:lnSpc>
              <a:spcBef>
                <a:spcPts val="363"/>
              </a:spcBef>
              <a:tabLst>
                <a:tab algn="l" pos="0"/>
              </a:tabLst>
            </a:pPr>
            <a:r>
              <a:rPr b="0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Загальна довжина каналізаційних мереж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, які перебувають на балансі підприємства</a:t>
            </a:r>
            <a:r>
              <a:rPr b="0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b="0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(станом на 01.01.2026)</a:t>
            </a:r>
            <a:r>
              <a:rPr b="0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– 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299,96</a:t>
            </a:r>
            <a:r>
              <a:rPr b="1" lang="en-US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км</a:t>
            </a:r>
            <a:r>
              <a:rPr b="1" lang="uk-UA" sz="15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r>
              <a:rPr b="0" lang="uk-UA" sz="1540" spc="-1" strike="noStrike">
                <a:solidFill>
                  <a:srgbClr val="000000"/>
                </a:solidFill>
                <a:latin typeface="Arial"/>
                <a:ea typeface="DejaVu Sans"/>
              </a:rPr>
              <a:t>   </a:t>
            </a:r>
            <a:r>
              <a:rPr b="0" lang="ru-RU" sz="154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uk-UA" sz="154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1" name="Рисунок 1" descr=""/>
          <p:cNvPicPr/>
          <p:nvPr/>
        </p:nvPicPr>
        <p:blipFill>
          <a:blip r:embed="rId1"/>
          <a:stretch/>
        </p:blipFill>
        <p:spPr>
          <a:xfrm>
            <a:off x="5001480" y="3940200"/>
            <a:ext cx="2528280" cy="2112120"/>
          </a:xfrm>
          <a:prstGeom prst="rect">
            <a:avLst/>
          </a:prstGeom>
          <a:ln w="0">
            <a:noFill/>
          </a:ln>
        </p:spPr>
      </p:pic>
      <p:pic>
        <p:nvPicPr>
          <p:cNvPr id="342" name="Рисунок 4" descr=""/>
          <p:cNvPicPr/>
          <p:nvPr/>
        </p:nvPicPr>
        <p:blipFill>
          <a:blip r:embed="rId2"/>
          <a:stretch/>
        </p:blipFill>
        <p:spPr>
          <a:xfrm>
            <a:off x="1975320" y="3940200"/>
            <a:ext cx="2666520" cy="2112120"/>
          </a:xfrm>
          <a:prstGeom prst="rect">
            <a:avLst/>
          </a:prstGeom>
          <a:ln w="0">
            <a:noFill/>
          </a:ln>
        </p:spPr>
      </p:pic>
      <p:pic>
        <p:nvPicPr>
          <p:cNvPr id="343" name="Рисунок 7" descr=""/>
          <p:cNvPicPr/>
          <p:nvPr/>
        </p:nvPicPr>
        <p:blipFill>
          <a:blip r:embed="rId3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344" name="Рисунок 7" descr=""/>
          <p:cNvPicPr/>
          <p:nvPr/>
        </p:nvPicPr>
        <p:blipFill>
          <a:blip r:embed="rId4"/>
          <a:srcRect l="0" t="0" r="0" b="22275"/>
          <a:stretch/>
        </p:blipFill>
        <p:spPr>
          <a:xfrm>
            <a:off x="7889400" y="3940200"/>
            <a:ext cx="2465640" cy="2112120"/>
          </a:xfrm>
          <a:prstGeom prst="rect">
            <a:avLst/>
          </a:prstGeom>
          <a:ln w="0">
            <a:noFill/>
          </a:ln>
        </p:spPr>
      </p:pic>
    </p:spTree>
  </p:cSld>
  <p:transition spd="slow">
    <p:cover dir="r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2437920" y="108720"/>
            <a:ext cx="7836480" cy="58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63360" bIns="40680" anchor="t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КП «Тернопільводоканал» також обслуговує 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  <a:p>
            <a:pPr algn="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6" name="Picture 2" descr=""/>
          <p:cNvPicPr/>
          <p:nvPr/>
        </p:nvPicPr>
        <p:blipFill>
          <a:blip r:embed="rId1"/>
          <a:srcRect l="31106" t="21154" r="0" b="19240"/>
          <a:stretch/>
        </p:blipFill>
        <p:spPr>
          <a:xfrm>
            <a:off x="5891400" y="796680"/>
            <a:ext cx="2073240" cy="2461680"/>
          </a:xfrm>
          <a:prstGeom prst="rect">
            <a:avLst/>
          </a:prstGeom>
          <a:ln w="0">
            <a:noFill/>
          </a:ln>
        </p:spPr>
      </p:pic>
      <p:pic>
        <p:nvPicPr>
          <p:cNvPr id="347" name="Picture 3" descr=""/>
          <p:cNvPicPr/>
          <p:nvPr/>
        </p:nvPicPr>
        <p:blipFill>
          <a:blip r:embed="rId2"/>
          <a:srcRect l="25009" t="33736" r="0" b="0"/>
          <a:stretch/>
        </p:blipFill>
        <p:spPr>
          <a:xfrm>
            <a:off x="2558520" y="806760"/>
            <a:ext cx="2263320" cy="2480760"/>
          </a:xfrm>
          <a:prstGeom prst="rect">
            <a:avLst/>
          </a:prstGeom>
          <a:ln w="0">
            <a:noFill/>
          </a:ln>
        </p:spPr>
      </p:pic>
      <p:sp>
        <p:nvSpPr>
          <p:cNvPr id="348" name="CustomShape 3"/>
          <p:cNvSpPr/>
          <p:nvPr/>
        </p:nvSpPr>
        <p:spPr>
          <a:xfrm>
            <a:off x="1523520" y="6597360"/>
            <a:ext cx="4505400" cy="39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55080" bIns="40680" anchor="t">
            <a:noAutofit/>
          </a:bodyPr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CustomShape 4"/>
          <p:cNvSpPr/>
          <p:nvPr/>
        </p:nvSpPr>
        <p:spPr>
          <a:xfrm>
            <a:off x="6497640" y="3443400"/>
            <a:ext cx="2863800" cy="31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CustomShape 5"/>
          <p:cNvSpPr/>
          <p:nvPr/>
        </p:nvSpPr>
        <p:spPr>
          <a:xfrm>
            <a:off x="6179760" y="693360"/>
            <a:ext cx="2863800" cy="31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1" name="Picture 10" descr=""/>
          <p:cNvPicPr/>
          <p:nvPr/>
        </p:nvPicPr>
        <p:blipFill>
          <a:blip r:embed="rId3"/>
          <a:stretch/>
        </p:blipFill>
        <p:spPr>
          <a:xfrm>
            <a:off x="8253360" y="811080"/>
            <a:ext cx="1662480" cy="2461680"/>
          </a:xfrm>
          <a:prstGeom prst="rect">
            <a:avLst/>
          </a:prstGeom>
          <a:ln w="0">
            <a:noFill/>
          </a:ln>
        </p:spPr>
      </p:pic>
      <p:sp>
        <p:nvSpPr>
          <p:cNvPr id="352" name="CustomShape 7"/>
          <p:cNvSpPr/>
          <p:nvPr/>
        </p:nvSpPr>
        <p:spPr>
          <a:xfrm>
            <a:off x="6928200" y="3258720"/>
            <a:ext cx="2433240" cy="33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0680" bIns="4068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65 колонок-качалок 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CustomShape 8"/>
          <p:cNvSpPr/>
          <p:nvPr/>
        </p:nvSpPr>
        <p:spPr>
          <a:xfrm>
            <a:off x="2473560" y="3268800"/>
            <a:ext cx="2433240" cy="5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0680" bIns="4068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572 пожежних гідранти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4" name="Рисунок 1" descr=""/>
          <p:cNvPicPr/>
          <p:nvPr/>
        </p:nvPicPr>
        <p:blipFill>
          <a:blip r:embed="rId4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sp>
        <p:nvSpPr>
          <p:cNvPr id="355" name="CustomShape 8"/>
          <p:cNvSpPr/>
          <p:nvPr/>
        </p:nvSpPr>
        <p:spPr>
          <a:xfrm>
            <a:off x="4812480" y="6289560"/>
            <a:ext cx="2433240" cy="5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81720" rIns="81720" tIns="40680" bIns="4068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1" lang="ru-RU" sz="16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3 бювети</a:t>
            </a:r>
            <a:endParaRPr b="0" lang="uk-UA" sz="164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6" name="Рисунок 1" descr=""/>
          <p:cNvPicPr/>
          <p:nvPr/>
        </p:nvPicPr>
        <p:blipFill>
          <a:blip r:embed="rId5"/>
          <a:stretch/>
        </p:blipFill>
        <p:spPr>
          <a:xfrm>
            <a:off x="3447000" y="3867120"/>
            <a:ext cx="5297400" cy="2383560"/>
          </a:xfrm>
          <a:prstGeom prst="rect">
            <a:avLst/>
          </a:prstGeom>
          <a:ln w="0">
            <a:noFill/>
          </a:ln>
        </p:spPr>
      </p:pic>
    </p:spTree>
  </p:cSld>
  <p:transition spd="slow">
    <p:wheel spokes="1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TextShape 1"/>
          <p:cNvSpPr/>
          <p:nvPr/>
        </p:nvSpPr>
        <p:spPr>
          <a:xfrm>
            <a:off x="2773440" y="295200"/>
            <a:ext cx="7420320" cy="103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0880" bIns="45000" anchor="ctr">
            <a:normAutofit/>
          </a:bodyPr>
          <a:p>
            <a:pPr algn="ctr" defTabSz="914400">
              <a:lnSpc>
                <a:spcPct val="90000"/>
              </a:lnSpc>
              <a:tabLst>
                <a:tab algn="l" pos="407520"/>
                <a:tab algn="l" pos="815040"/>
                <a:tab algn="l" pos="1222560"/>
                <a:tab algn="l" pos="1630440"/>
                <a:tab algn="l" pos="2037960"/>
                <a:tab algn="l" pos="2445480"/>
                <a:tab algn="l" pos="2853000"/>
                <a:tab algn="l" pos="3260520"/>
                <a:tab algn="l" pos="3668040"/>
                <a:tab algn="l" pos="4075560"/>
                <a:tab algn="l" pos="4483440"/>
                <a:tab algn="l" pos="4890960"/>
                <a:tab algn="l" pos="5298480"/>
                <a:tab algn="l" pos="5706000"/>
                <a:tab algn="l" pos="6113520"/>
                <a:tab algn="l" pos="6521040"/>
                <a:tab algn="l" pos="6928560"/>
                <a:tab algn="l" pos="7336440"/>
              </a:tabLst>
            </a:pPr>
            <a:r>
              <a:rPr b="0" lang="uk-UA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Обсяги підйому, реалізації, втрат та витрат води </a:t>
            </a:r>
            <a:br>
              <a:rPr sz="1800"/>
            </a:br>
            <a:r>
              <a:rPr b="0" lang="uk-UA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у 2003-202</a:t>
            </a:r>
            <a:r>
              <a:rPr b="0" lang="en-US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5</a:t>
            </a:r>
            <a:r>
              <a:rPr b="0" lang="uk-UA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роках</a:t>
            </a:r>
            <a:endParaRPr b="0" lang="uk-UA" sz="236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8" name="Picture 3" descr=""/>
          <p:cNvPicPr/>
          <p:nvPr/>
        </p:nvPicPr>
        <p:blipFill>
          <a:blip r:embed="rId1"/>
          <a:stretch/>
        </p:blipFill>
        <p:spPr>
          <a:xfrm>
            <a:off x="269640" y="185040"/>
            <a:ext cx="1064880" cy="1056240"/>
          </a:xfrm>
          <a:prstGeom prst="rect">
            <a:avLst/>
          </a:prstGeom>
          <a:ln w="0">
            <a:noFill/>
          </a:ln>
        </p:spPr>
      </p:pic>
      <p:pic>
        <p:nvPicPr>
          <p:cNvPr id="359" name="Рисунок 5" descr=""/>
          <p:cNvPicPr/>
          <p:nvPr/>
        </p:nvPicPr>
        <p:blipFill>
          <a:blip r:embed="rId2"/>
          <a:stretch/>
        </p:blipFill>
        <p:spPr>
          <a:xfrm>
            <a:off x="1394640" y="1481040"/>
            <a:ext cx="9402120" cy="4410360"/>
          </a:xfrm>
          <a:prstGeom prst="rect">
            <a:avLst/>
          </a:prstGeom>
          <a:ln w="0">
            <a:noFill/>
          </a:ln>
        </p:spPr>
      </p:pic>
      <p:pic>
        <p:nvPicPr>
          <p:cNvPr id="360" name="Рисунок 7" descr=""/>
          <p:cNvPicPr/>
          <p:nvPr/>
        </p:nvPicPr>
        <p:blipFill>
          <a:blip r:embed="rId3"/>
          <a:stretch/>
        </p:blipFill>
        <p:spPr>
          <a:xfrm>
            <a:off x="3004560" y="6028560"/>
            <a:ext cx="6182280" cy="304560"/>
          </a:xfrm>
          <a:prstGeom prst="rect">
            <a:avLst/>
          </a:prstGeom>
          <a:ln w="0">
            <a:noFill/>
          </a:ln>
        </p:spPr>
      </p:pic>
    </p:spTree>
  </p:cSld>
  <p:transition spd="slow">
    <p:push dir="l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Shape 1"/>
          <p:cNvSpPr/>
          <p:nvPr/>
        </p:nvSpPr>
        <p:spPr>
          <a:xfrm>
            <a:off x="2206080" y="270720"/>
            <a:ext cx="7809120" cy="103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0880" bIns="45000" anchor="ctr">
            <a:normAutofit/>
          </a:bodyPr>
          <a:p>
            <a:pPr algn="ctr" defTabSz="914400">
              <a:lnSpc>
                <a:spcPct val="90000"/>
              </a:lnSpc>
              <a:tabLst>
                <a:tab algn="l" pos="407520"/>
                <a:tab algn="l" pos="815040"/>
                <a:tab algn="l" pos="1222560"/>
                <a:tab algn="l" pos="1630440"/>
                <a:tab algn="l" pos="2037960"/>
                <a:tab algn="l" pos="2445480"/>
                <a:tab algn="l" pos="2853000"/>
                <a:tab algn="l" pos="3260520"/>
                <a:tab algn="l" pos="3668040"/>
                <a:tab algn="l" pos="4075560"/>
                <a:tab algn="l" pos="4483440"/>
                <a:tab algn="l" pos="4890960"/>
                <a:tab algn="l" pos="5298480"/>
                <a:tab algn="l" pos="5706000"/>
                <a:tab algn="l" pos="6113520"/>
                <a:tab algn="l" pos="6521040"/>
                <a:tab algn="l" pos="6928560"/>
                <a:tab algn="l" pos="7336440"/>
                <a:tab algn="l" pos="7743960"/>
              </a:tabLst>
            </a:pPr>
            <a:r>
              <a:rPr b="0" lang="uk-UA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Обсяги очистки та реалізації стоків </a:t>
            </a:r>
            <a:br>
              <a:rPr sz="1800"/>
            </a:br>
            <a:r>
              <a:rPr b="0" lang="uk-UA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у 2003-202</a:t>
            </a:r>
            <a:r>
              <a:rPr b="0" lang="en-US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5</a:t>
            </a:r>
            <a:r>
              <a:rPr b="0" lang="uk-UA" sz="236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роках</a:t>
            </a:r>
            <a:endParaRPr b="0" lang="uk-UA" sz="236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2" name="Picture 3" descr=""/>
          <p:cNvPicPr/>
          <p:nvPr/>
        </p:nvPicPr>
        <p:blipFill>
          <a:blip r:embed="rId1"/>
          <a:stretch/>
        </p:blipFill>
        <p:spPr>
          <a:xfrm>
            <a:off x="261360" y="171000"/>
            <a:ext cx="1064880" cy="1056240"/>
          </a:xfrm>
          <a:prstGeom prst="rect">
            <a:avLst/>
          </a:prstGeom>
          <a:ln w="0">
            <a:noFill/>
          </a:ln>
        </p:spPr>
      </p:pic>
      <p:pic>
        <p:nvPicPr>
          <p:cNvPr id="363" name="Рисунок 3" descr=""/>
          <p:cNvPicPr/>
          <p:nvPr/>
        </p:nvPicPr>
        <p:blipFill>
          <a:blip r:embed="rId2"/>
          <a:stretch/>
        </p:blipFill>
        <p:spPr>
          <a:xfrm>
            <a:off x="990360" y="1524960"/>
            <a:ext cx="10240560" cy="4429440"/>
          </a:xfrm>
          <a:prstGeom prst="rect">
            <a:avLst/>
          </a:prstGeom>
          <a:ln w="0">
            <a:noFill/>
          </a:ln>
        </p:spPr>
      </p:pic>
    </p:spTree>
  </p:cSld>
  <p:transition spd="slow">
    <p:push dir="l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1850400" y="555840"/>
            <a:ext cx="6400800" cy="5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5920" bIns="0" anchor="ctr">
            <a:noAutofit/>
          </a:bodyPr>
          <a:p>
            <a:pPr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</a:tabLst>
            </a:pPr>
            <a:r>
              <a:rPr b="0" lang="uk-UA" sz="2910" spc="-1" strike="noStrike">
                <a:solidFill>
                  <a:srgbClr val="0099ff"/>
                </a:solidFill>
                <a:latin typeface="Times New Roman"/>
                <a:ea typeface="DejaVu Sans"/>
              </a:rPr>
              <a:t> </a:t>
            </a:r>
            <a:endParaRPr b="0" lang="uk-UA" sz="29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1110240" y="113760"/>
            <a:ext cx="997056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Заміна водопровідних мереж та 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вводів у багатоквартирні житлові будинки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CustomShape 3"/>
          <p:cNvSpPr/>
          <p:nvPr/>
        </p:nvSpPr>
        <p:spPr>
          <a:xfrm>
            <a:off x="1008000" y="6189480"/>
            <a:ext cx="10175400" cy="41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400" bIns="0" anchor="t">
            <a:noAutofit/>
          </a:bodyPr>
          <a:p>
            <a:pPr marL="431640" indent="-313920" algn="ctr" defTabSz="914400">
              <a:lnSpc>
                <a:spcPct val="86000"/>
              </a:lnSpc>
              <a:spcAft>
                <a:spcPts val="283"/>
              </a:spcAft>
              <a:tabLst>
                <a:tab algn="l" pos="0"/>
              </a:tabLst>
            </a:pP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 період з 200</a:t>
            </a:r>
            <a:r>
              <a:rPr b="0" lang="en-US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5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р. по 202</a:t>
            </a:r>
            <a:r>
              <a:rPr b="0" lang="en-US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5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р. замінено (на ПЕ) більше </a:t>
            </a:r>
            <a:r>
              <a:rPr b="0" lang="en-US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90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км мереж, що становить близько 25% від загальної протяжності водопровідних мереж, які перебувають на балансі КП «Тернопільводоканал»</a:t>
            </a:r>
            <a:endParaRPr b="0" lang="uk-UA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7" name="Рисунок 1" descr=""/>
          <p:cNvPicPr/>
          <p:nvPr/>
        </p:nvPicPr>
        <p:blipFill>
          <a:blip r:embed="rId1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pic>
        <p:nvPicPr>
          <p:cNvPr id="368" name="Рисунок 2" descr=""/>
          <p:cNvPicPr/>
          <p:nvPr/>
        </p:nvPicPr>
        <p:blipFill>
          <a:blip r:embed="rId2"/>
          <a:stretch/>
        </p:blipFill>
        <p:spPr>
          <a:xfrm>
            <a:off x="1030680" y="966600"/>
            <a:ext cx="10129680" cy="5147640"/>
          </a:xfrm>
          <a:prstGeom prst="rect">
            <a:avLst/>
          </a:prstGeom>
          <a:ln w="0">
            <a:noFill/>
          </a:ln>
        </p:spPr>
      </p:pic>
    </p:spTree>
  </p:cSld>
  <p:transition spd="slow">
    <p:cover dir="d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CustomShape 1"/>
          <p:cNvSpPr/>
          <p:nvPr/>
        </p:nvSpPr>
        <p:spPr>
          <a:xfrm>
            <a:off x="1559160" y="57600"/>
            <a:ext cx="9700560" cy="5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840" bIns="0" anchor="ctr">
            <a:noAutofit/>
          </a:bodyPr>
          <a:p>
            <a:pPr algn="ctr" defTabSz="914400">
              <a:lnSpc>
                <a:spcPct val="93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</a:tabLst>
            </a:pPr>
            <a:r>
              <a:rPr b="0" lang="uk-UA" sz="2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Заміна запірної арматури на водопровідних мережах</a:t>
            </a:r>
            <a:endParaRPr b="0" lang="uk-UA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0" name="Picture 6" descr=""/>
          <p:cNvPicPr/>
          <p:nvPr/>
        </p:nvPicPr>
        <p:blipFill>
          <a:blip r:embed="rId1"/>
          <a:srcRect l="0" t="11712" r="0" b="6144"/>
          <a:stretch/>
        </p:blipFill>
        <p:spPr>
          <a:xfrm>
            <a:off x="2005560" y="4029480"/>
            <a:ext cx="2187000" cy="2709720"/>
          </a:xfrm>
          <a:prstGeom prst="rect">
            <a:avLst/>
          </a:prstGeom>
          <a:ln w="0">
            <a:noFill/>
          </a:ln>
        </p:spPr>
      </p:pic>
      <p:pic>
        <p:nvPicPr>
          <p:cNvPr id="371" name="Рисунок 1" descr=""/>
          <p:cNvPicPr/>
          <p:nvPr/>
        </p:nvPicPr>
        <p:blipFill>
          <a:blip r:embed="rId2"/>
          <a:srcRect l="11540" t="7218" r="11172" b="9120"/>
          <a:stretch/>
        </p:blipFill>
        <p:spPr>
          <a:xfrm>
            <a:off x="287280" y="113760"/>
            <a:ext cx="909360" cy="852480"/>
          </a:xfrm>
          <a:prstGeom prst="rect">
            <a:avLst/>
          </a:prstGeom>
          <a:ln w="0">
            <a:noFill/>
          </a:ln>
        </p:spPr>
      </p:pic>
      <p:sp>
        <p:nvSpPr>
          <p:cNvPr id="372" name="CustomShape 2"/>
          <p:cNvSpPr/>
          <p:nvPr/>
        </p:nvSpPr>
        <p:spPr>
          <a:xfrm>
            <a:off x="7562880" y="4288320"/>
            <a:ext cx="4341600" cy="19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640" bIns="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Протягом 2011-2025 рр. замінено на високоякісну запірну арматуру провідних європейських виробників - 1409 шт., що становить 17,4% від загальної кількості запірної арматури на водопровідних мережах (</a:t>
            </a:r>
            <a:r>
              <a:rPr b="0" lang="uk-UA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8 114 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шт.)</a:t>
            </a:r>
            <a:endParaRPr b="0" lang="uk-UA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3" name="Рисунок 3" descr=""/>
          <p:cNvPicPr/>
          <p:nvPr/>
        </p:nvPicPr>
        <p:blipFill>
          <a:blip r:embed="rId3"/>
          <a:stretch/>
        </p:blipFill>
        <p:spPr>
          <a:xfrm>
            <a:off x="4596840" y="4035240"/>
            <a:ext cx="2561400" cy="2703960"/>
          </a:xfrm>
          <a:prstGeom prst="rect">
            <a:avLst/>
          </a:prstGeom>
          <a:ln w="0">
            <a:noFill/>
          </a:ln>
        </p:spPr>
      </p:pic>
      <p:pic>
        <p:nvPicPr>
          <p:cNvPr id="374" name="Рисунок 5" descr=""/>
          <p:cNvPicPr/>
          <p:nvPr/>
        </p:nvPicPr>
        <p:blipFill>
          <a:blip r:embed="rId4"/>
          <a:stretch/>
        </p:blipFill>
        <p:spPr>
          <a:xfrm>
            <a:off x="1307880" y="954720"/>
            <a:ext cx="9575640" cy="3023280"/>
          </a:xfrm>
          <a:prstGeom prst="rect">
            <a:avLst/>
          </a:prstGeom>
          <a:ln w="0">
            <a:noFill/>
          </a:ln>
        </p:spPr>
      </p:pic>
    </p:spTree>
  </p:cSld>
  <p:transition spd="slow">
    <p:push dir="d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7055</TotalTime>
  <Application>LibreOffice/24.2.1.2$Windows_X86_64 LibreOffice_project/db4def46b0453cc22e2d0305797cf981b68ef5ac</Application>
  <AppVersion>15.0000</AppVersion>
  <Words>1532</Words>
  <Paragraphs>318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2018-02-04T12:35:06Z</dcterms:created>
  <dc:creator>i.maksymluk</dc:creator>
  <dc:description/>
  <dc:language>uk-UA</dc:language>
  <cp:lastModifiedBy>Andrii Podoliak</cp:lastModifiedBy>
  <cp:lastPrinted>2025-03-31T13:37:18Z</cp:lastPrinted>
  <dcterms:modified xsi:type="dcterms:W3CDTF">2026-03-24T12:30:58Z</dcterms:modified>
  <cp:revision>1164</cp:revision>
  <dc:subject/>
  <dc:title>Презентація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20</vt:i4>
  </property>
  <property fmtid="{D5CDD505-2E9C-101B-9397-08002B2CF9AE}" pid="7" name="PresentationFormat">
    <vt:lpwstr>Широкий екран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29</vt:i4>
  </property>
</Properties>
</file>